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Lst>
  <p:notesMasterIdLst>
    <p:notesMasterId r:id="rId31"/>
  </p:notesMasterIdLst>
  <p:sldIdLst>
    <p:sldId id="256" r:id="rId2"/>
    <p:sldId id="305" r:id="rId3"/>
    <p:sldId id="296" r:id="rId4"/>
    <p:sldId id="261" r:id="rId5"/>
    <p:sldId id="309" r:id="rId6"/>
    <p:sldId id="328" r:id="rId7"/>
    <p:sldId id="265" r:id="rId8"/>
    <p:sldId id="306" r:id="rId9"/>
    <p:sldId id="307" r:id="rId10"/>
    <p:sldId id="329" r:id="rId11"/>
    <p:sldId id="308" r:id="rId12"/>
    <p:sldId id="310"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3" r:id="rId26"/>
    <p:sldId id="324" r:id="rId27"/>
    <p:sldId id="325" r:id="rId28"/>
    <p:sldId id="326" r:id="rId29"/>
    <p:sldId id="327" r:id="rId30"/>
  </p:sldIdLst>
  <p:sldSz cx="9144000" cy="5143500" type="screen16x9"/>
  <p:notesSz cx="6858000" cy="9144000"/>
  <p:embeddedFontLst>
    <p:embeddedFont>
      <p:font typeface="Cooper Black" panose="0208090404030B020404" pitchFamily="18" charset="0"/>
      <p:regular r:id="rId32"/>
    </p:embeddedFont>
    <p:embeddedFont>
      <p:font typeface="Mongolian Baiti" panose="03000500000000000000" pitchFamily="66" charset="0"/>
      <p:regular r:id="rId33"/>
    </p:embeddedFont>
    <p:embeddedFont>
      <p:font typeface="Red Hat Display" panose="020B0604020202020204" charset="0"/>
      <p:regular r:id="rId34"/>
      <p:bold r:id="rId35"/>
      <p:italic r:id="rId36"/>
      <p:boldItalic r:id="rId37"/>
    </p:embeddedFont>
    <p:embeddedFont>
      <p:font typeface="Roboto Slab" panose="020B0604020202020204" charset="0"/>
      <p:regular r:id="rId38"/>
      <p:bold r:id="rId39"/>
    </p:embeddedFont>
    <p:embeddedFont>
      <p:font typeface="Source Sans Pro" panose="020B0503030403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47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1FB10D-A61A-4DE4-8506-F670E7A89527}">
  <a:tblStyle styleId="{701FB10D-A61A-4DE4-8506-F670E7A89527}"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398DAF6-0271-4389-B3DC-BA433CC306D7}"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7185918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1902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375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3602823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2486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IN" dirty="0"/>
          </a:p>
        </p:txBody>
      </p:sp>
    </p:spTree>
    <p:extLst>
      <p:ext uri="{BB962C8B-B14F-4D97-AF65-F5344CB8AC3E}">
        <p14:creationId xmlns:p14="http://schemas.microsoft.com/office/powerpoint/2010/main" val="28117022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5" y="1991850"/>
            <a:ext cx="5807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5800"/>
              <a:buNone/>
              <a:defRPr sz="5800" b="1"/>
            </a:lvl1pPr>
            <a:lvl2pPr lvl="1">
              <a:spcBef>
                <a:spcPts val="0"/>
              </a:spcBef>
              <a:spcAft>
                <a:spcPts val="0"/>
              </a:spcAft>
              <a:buSzPts val="5800"/>
              <a:buNone/>
              <a:defRPr sz="5800" b="1"/>
            </a:lvl2pPr>
            <a:lvl3pPr lvl="2">
              <a:spcBef>
                <a:spcPts val="0"/>
              </a:spcBef>
              <a:spcAft>
                <a:spcPts val="0"/>
              </a:spcAft>
              <a:buSzPts val="5800"/>
              <a:buNone/>
              <a:defRPr sz="5800" b="1"/>
            </a:lvl3pPr>
            <a:lvl4pPr lvl="3">
              <a:spcBef>
                <a:spcPts val="0"/>
              </a:spcBef>
              <a:spcAft>
                <a:spcPts val="0"/>
              </a:spcAft>
              <a:buSzPts val="5800"/>
              <a:buNone/>
              <a:defRPr sz="5800" b="1"/>
            </a:lvl4pPr>
            <a:lvl5pPr lvl="4">
              <a:spcBef>
                <a:spcPts val="0"/>
              </a:spcBef>
              <a:spcAft>
                <a:spcPts val="0"/>
              </a:spcAft>
              <a:buSzPts val="5800"/>
              <a:buNone/>
              <a:defRPr sz="5800" b="1"/>
            </a:lvl5pPr>
            <a:lvl6pPr lvl="5">
              <a:spcBef>
                <a:spcPts val="0"/>
              </a:spcBef>
              <a:spcAft>
                <a:spcPts val="0"/>
              </a:spcAft>
              <a:buSzPts val="5800"/>
              <a:buNone/>
              <a:defRPr sz="5800" b="1"/>
            </a:lvl6pPr>
            <a:lvl7pPr lvl="6">
              <a:spcBef>
                <a:spcPts val="0"/>
              </a:spcBef>
              <a:spcAft>
                <a:spcPts val="0"/>
              </a:spcAft>
              <a:buSzPts val="5800"/>
              <a:buNone/>
              <a:defRPr sz="5800" b="1"/>
            </a:lvl7pPr>
            <a:lvl8pPr lvl="7">
              <a:spcBef>
                <a:spcPts val="0"/>
              </a:spcBef>
              <a:spcAft>
                <a:spcPts val="0"/>
              </a:spcAft>
              <a:buSzPts val="5800"/>
              <a:buNone/>
              <a:defRPr sz="5800" b="1"/>
            </a:lvl8pPr>
            <a:lvl9pPr lvl="8">
              <a:spcBef>
                <a:spcPts val="0"/>
              </a:spcBef>
              <a:spcAft>
                <a:spcPts val="0"/>
              </a:spcAft>
              <a:buSzPts val="5800"/>
              <a:buNone/>
              <a:defRPr sz="5800" b="1"/>
            </a:lvl9pPr>
          </a:lstStyle>
          <a:p>
            <a:endParaRPr/>
          </a:p>
        </p:txBody>
      </p:sp>
      <p:sp>
        <p:nvSpPr>
          <p:cNvPr id="11" name="Google Shape;11;p2"/>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3"/>
          <p:cNvSpPr txBox="1">
            <a:spLocks noGrp="1"/>
          </p:cNvSpPr>
          <p:nvPr>
            <p:ph type="ctrTitle"/>
          </p:nvPr>
        </p:nvSpPr>
        <p:spPr>
          <a:xfrm>
            <a:off x="1546025" y="1754794"/>
            <a:ext cx="58326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400"/>
              <a:buNone/>
              <a:defRPr sz="4400" b="1"/>
            </a:lvl1pPr>
            <a:lvl2pPr lvl="1" rtl="0">
              <a:spcBef>
                <a:spcPts val="0"/>
              </a:spcBef>
              <a:spcAft>
                <a:spcPts val="0"/>
              </a:spcAft>
              <a:buSzPts val="4400"/>
              <a:buNone/>
              <a:defRPr sz="4400" b="1"/>
            </a:lvl2pPr>
            <a:lvl3pPr lvl="2" rtl="0">
              <a:spcBef>
                <a:spcPts val="0"/>
              </a:spcBef>
              <a:spcAft>
                <a:spcPts val="0"/>
              </a:spcAft>
              <a:buSzPts val="4400"/>
              <a:buNone/>
              <a:defRPr sz="4400" b="1"/>
            </a:lvl3pPr>
            <a:lvl4pPr lvl="3" rtl="0">
              <a:spcBef>
                <a:spcPts val="0"/>
              </a:spcBef>
              <a:spcAft>
                <a:spcPts val="0"/>
              </a:spcAft>
              <a:buSzPts val="4400"/>
              <a:buNone/>
              <a:defRPr sz="4400" b="1"/>
            </a:lvl4pPr>
            <a:lvl5pPr lvl="4" rtl="0">
              <a:spcBef>
                <a:spcPts val="0"/>
              </a:spcBef>
              <a:spcAft>
                <a:spcPts val="0"/>
              </a:spcAft>
              <a:buSzPts val="4400"/>
              <a:buNone/>
              <a:defRPr sz="4400" b="1"/>
            </a:lvl5pPr>
            <a:lvl6pPr lvl="5" rtl="0">
              <a:spcBef>
                <a:spcPts val="0"/>
              </a:spcBef>
              <a:spcAft>
                <a:spcPts val="0"/>
              </a:spcAft>
              <a:buSzPts val="4400"/>
              <a:buNone/>
              <a:defRPr sz="4400" b="1"/>
            </a:lvl6pPr>
            <a:lvl7pPr lvl="6" rtl="0">
              <a:spcBef>
                <a:spcPts val="0"/>
              </a:spcBef>
              <a:spcAft>
                <a:spcPts val="0"/>
              </a:spcAft>
              <a:buSzPts val="4400"/>
              <a:buNone/>
              <a:defRPr sz="4400" b="1"/>
            </a:lvl7pPr>
            <a:lvl8pPr lvl="7" rtl="0">
              <a:spcBef>
                <a:spcPts val="0"/>
              </a:spcBef>
              <a:spcAft>
                <a:spcPts val="0"/>
              </a:spcAft>
              <a:buSzPts val="4400"/>
              <a:buNone/>
              <a:defRPr sz="4400" b="1"/>
            </a:lvl8pPr>
            <a:lvl9pPr lvl="8" rtl="0">
              <a:spcBef>
                <a:spcPts val="0"/>
              </a:spcBef>
              <a:spcAft>
                <a:spcPts val="0"/>
              </a:spcAft>
              <a:buSzPts val="4400"/>
              <a:buNone/>
              <a:defRPr sz="4400" b="1"/>
            </a:lvl9pPr>
          </a:lstStyle>
          <a:p>
            <a:endParaRPr/>
          </a:p>
        </p:txBody>
      </p:sp>
      <p:sp>
        <p:nvSpPr>
          <p:cNvPr id="28" name="Google Shape;28;p3"/>
          <p:cNvSpPr txBox="1">
            <a:spLocks noGrp="1"/>
          </p:cNvSpPr>
          <p:nvPr>
            <p:ph type="subTitle" idx="1"/>
          </p:nvPr>
        </p:nvSpPr>
        <p:spPr>
          <a:xfrm>
            <a:off x="1546025" y="3011511"/>
            <a:ext cx="58326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3"/>
              </a:buClr>
              <a:buSzPts val="3000"/>
              <a:buNone/>
              <a:defRPr>
                <a:solidFill>
                  <a:schemeClr val="accent3"/>
                </a:solidFill>
              </a:defRPr>
            </a:lvl1pPr>
            <a:lvl2pPr lvl="1" rtl="0">
              <a:spcBef>
                <a:spcPts val="0"/>
              </a:spcBef>
              <a:spcAft>
                <a:spcPts val="0"/>
              </a:spcAft>
              <a:buClr>
                <a:schemeClr val="accent3"/>
              </a:buClr>
              <a:buSzPts val="3000"/>
              <a:buNone/>
              <a:defRPr sz="3000">
                <a:solidFill>
                  <a:schemeClr val="accent3"/>
                </a:solidFill>
              </a:defRPr>
            </a:lvl2pPr>
            <a:lvl3pPr lvl="2" rtl="0">
              <a:spcBef>
                <a:spcPts val="0"/>
              </a:spcBef>
              <a:spcAft>
                <a:spcPts val="0"/>
              </a:spcAft>
              <a:buClr>
                <a:schemeClr val="accent3"/>
              </a:buClr>
              <a:buSzPts val="3000"/>
              <a:buNone/>
              <a:defRPr sz="3000">
                <a:solidFill>
                  <a:schemeClr val="accent3"/>
                </a:solidFill>
              </a:defRPr>
            </a:lvl3pPr>
            <a:lvl4pPr lvl="3" rtl="0">
              <a:spcBef>
                <a:spcPts val="0"/>
              </a:spcBef>
              <a:spcAft>
                <a:spcPts val="0"/>
              </a:spcAft>
              <a:buClr>
                <a:schemeClr val="accent3"/>
              </a:buClr>
              <a:buSzPts val="3000"/>
              <a:buNone/>
              <a:defRPr sz="3000">
                <a:solidFill>
                  <a:schemeClr val="accent3"/>
                </a:solidFill>
              </a:defRPr>
            </a:lvl4pPr>
            <a:lvl5pPr lvl="4" rtl="0">
              <a:spcBef>
                <a:spcPts val="0"/>
              </a:spcBef>
              <a:spcAft>
                <a:spcPts val="0"/>
              </a:spcAft>
              <a:buClr>
                <a:schemeClr val="accent3"/>
              </a:buClr>
              <a:buSzPts val="3000"/>
              <a:buNone/>
              <a:defRPr sz="3000">
                <a:solidFill>
                  <a:schemeClr val="accent3"/>
                </a:solidFill>
              </a:defRPr>
            </a:lvl5pPr>
            <a:lvl6pPr lvl="5" rtl="0">
              <a:spcBef>
                <a:spcPts val="0"/>
              </a:spcBef>
              <a:spcAft>
                <a:spcPts val="0"/>
              </a:spcAft>
              <a:buClr>
                <a:schemeClr val="accent3"/>
              </a:buClr>
              <a:buSzPts val="3000"/>
              <a:buNone/>
              <a:defRPr sz="3000">
                <a:solidFill>
                  <a:schemeClr val="accent3"/>
                </a:solidFill>
              </a:defRPr>
            </a:lvl6pPr>
            <a:lvl7pPr lvl="6" rtl="0">
              <a:spcBef>
                <a:spcPts val="0"/>
              </a:spcBef>
              <a:spcAft>
                <a:spcPts val="0"/>
              </a:spcAft>
              <a:buClr>
                <a:schemeClr val="accent3"/>
              </a:buClr>
              <a:buSzPts val="3000"/>
              <a:buNone/>
              <a:defRPr sz="3000">
                <a:solidFill>
                  <a:schemeClr val="accent3"/>
                </a:solidFill>
              </a:defRPr>
            </a:lvl7pPr>
            <a:lvl8pPr lvl="7" rtl="0">
              <a:spcBef>
                <a:spcPts val="0"/>
              </a:spcBef>
              <a:spcAft>
                <a:spcPts val="0"/>
              </a:spcAft>
              <a:buClr>
                <a:schemeClr val="accent3"/>
              </a:buClr>
              <a:buSzPts val="3000"/>
              <a:buNone/>
              <a:defRPr sz="3000">
                <a:solidFill>
                  <a:schemeClr val="accent3"/>
                </a:solidFill>
              </a:defRPr>
            </a:lvl8pPr>
            <a:lvl9pPr lvl="8" rtl="0">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0" y="1261700"/>
            <a:ext cx="7571700" cy="35736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sz="2400"/>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43" name="Google Shape;43;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1pPr>
            <a:lvl2pPr lvl="1">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2pPr>
            <a:lvl3pPr lvl="2">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3pPr>
            <a:lvl4pPr lvl="3">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4pPr>
            <a:lvl5pPr lvl="4">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5pPr>
            <a:lvl6pPr lvl="5">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6pPr>
            <a:lvl7pPr lvl="6">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7pPr>
            <a:lvl8pPr lvl="7">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8pPr>
            <a:lvl9pPr lvl="8">
              <a:spcBef>
                <a:spcPts val="0"/>
              </a:spcBef>
              <a:spcAft>
                <a:spcPts val="0"/>
              </a:spcAft>
              <a:buClr>
                <a:schemeClr val="accent1"/>
              </a:buClr>
              <a:buSzPts val="2000"/>
              <a:buFont typeface="Roboto Slab"/>
              <a:buNone/>
              <a:defRPr sz="2000">
                <a:solidFill>
                  <a:schemeClr val="accent1"/>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419100">
              <a:spcBef>
                <a:spcPts val="600"/>
              </a:spcBef>
              <a:spcAft>
                <a:spcPts val="0"/>
              </a:spcAft>
              <a:buClr>
                <a:schemeClr val="accent4"/>
              </a:buClr>
              <a:buSzPts val="3000"/>
              <a:buFont typeface="Source Sans Pro"/>
              <a:buChar char="◎"/>
              <a:defRPr sz="3000">
                <a:solidFill>
                  <a:schemeClr val="dk1"/>
                </a:solidFill>
                <a:latin typeface="Source Sans Pro"/>
                <a:ea typeface="Source Sans Pro"/>
                <a:cs typeface="Source Sans Pro"/>
                <a:sym typeface="Source Sans Pro"/>
              </a:defRPr>
            </a:lvl1pPr>
            <a:lvl2pPr marL="914400" lvl="1"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2pPr>
            <a:lvl3pPr marL="1371600" lvl="2" indent="-381000">
              <a:spcBef>
                <a:spcPts val="0"/>
              </a:spcBef>
              <a:spcAft>
                <a:spcPts val="0"/>
              </a:spcAft>
              <a:buClr>
                <a:schemeClr val="accent4"/>
              </a:buClr>
              <a:buSzPts val="2400"/>
              <a:buFont typeface="Source Sans Pro"/>
              <a:buChar char="◉"/>
              <a:defRPr sz="2400">
                <a:solidFill>
                  <a:schemeClr val="dk1"/>
                </a:solidFill>
                <a:latin typeface="Source Sans Pro"/>
                <a:ea typeface="Source Sans Pro"/>
                <a:cs typeface="Source Sans Pro"/>
                <a:sym typeface="Source Sans Pro"/>
              </a:defRPr>
            </a:lvl3pPr>
            <a:lvl4pPr marL="1828800" lvl="3"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4pPr>
            <a:lvl5pPr marL="2286000" lvl="4"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5pPr>
            <a:lvl6pPr marL="2743200" lvl="5"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6pPr>
            <a:lvl7pPr marL="3200400" lvl="6"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7pPr>
            <a:lvl8pPr marL="3657600" lvl="7"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8pPr>
            <a:lvl9pPr marL="4114800" lvl="8" indent="-342900">
              <a:spcBef>
                <a:spcPts val="0"/>
              </a:spcBef>
              <a:spcAft>
                <a:spcPts val="0"/>
              </a:spcAft>
              <a:buClr>
                <a:schemeClr val="dk1"/>
              </a:buClr>
              <a:buSzPts val="1800"/>
              <a:buFont typeface="Source Sans Pro"/>
              <a:buChar char="■"/>
              <a:defRPr sz="1800">
                <a:solidFill>
                  <a:schemeClr val="dk1"/>
                </a:solidFill>
                <a:latin typeface="Source Sans Pro"/>
                <a:ea typeface="Source Sans Pro"/>
                <a:cs typeface="Source Sans Pro"/>
                <a:sym typeface="Source Sans Pro"/>
              </a:defRPr>
            </a:lvl9pPr>
          </a:lstStyle>
          <a:p>
            <a:endParaRPr/>
          </a:p>
        </p:txBody>
      </p:sp>
      <p:sp>
        <p:nvSpPr>
          <p:cNvPr id="8" name="Google Shape;8;p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b="1">
                <a:solidFill>
                  <a:schemeClr val="accent1"/>
                </a:solidFill>
                <a:latin typeface="Source Sans Pro"/>
                <a:ea typeface="Source Sans Pro"/>
                <a:cs typeface="Source Sans Pro"/>
                <a:sym typeface="Source Sans Pro"/>
              </a:defRPr>
            </a:lvl1pPr>
            <a:lvl2pPr lvl="1" algn="r">
              <a:buNone/>
              <a:defRPr sz="1300" b="1">
                <a:solidFill>
                  <a:schemeClr val="accent1"/>
                </a:solidFill>
                <a:latin typeface="Source Sans Pro"/>
                <a:ea typeface="Source Sans Pro"/>
                <a:cs typeface="Source Sans Pro"/>
                <a:sym typeface="Source Sans Pro"/>
              </a:defRPr>
            </a:lvl2pPr>
            <a:lvl3pPr lvl="2" algn="r">
              <a:buNone/>
              <a:defRPr sz="1300" b="1">
                <a:solidFill>
                  <a:schemeClr val="accent1"/>
                </a:solidFill>
                <a:latin typeface="Source Sans Pro"/>
                <a:ea typeface="Source Sans Pro"/>
                <a:cs typeface="Source Sans Pro"/>
                <a:sym typeface="Source Sans Pro"/>
              </a:defRPr>
            </a:lvl3pPr>
            <a:lvl4pPr lvl="3" algn="r">
              <a:buNone/>
              <a:defRPr sz="1300" b="1">
                <a:solidFill>
                  <a:schemeClr val="accent1"/>
                </a:solidFill>
                <a:latin typeface="Source Sans Pro"/>
                <a:ea typeface="Source Sans Pro"/>
                <a:cs typeface="Source Sans Pro"/>
                <a:sym typeface="Source Sans Pro"/>
              </a:defRPr>
            </a:lvl4pPr>
            <a:lvl5pPr lvl="4" algn="r">
              <a:buNone/>
              <a:defRPr sz="1300" b="1">
                <a:solidFill>
                  <a:schemeClr val="accent1"/>
                </a:solidFill>
                <a:latin typeface="Source Sans Pro"/>
                <a:ea typeface="Source Sans Pro"/>
                <a:cs typeface="Source Sans Pro"/>
                <a:sym typeface="Source Sans Pro"/>
              </a:defRPr>
            </a:lvl5pPr>
            <a:lvl6pPr lvl="5" algn="r">
              <a:buNone/>
              <a:defRPr sz="1300" b="1">
                <a:solidFill>
                  <a:schemeClr val="accent1"/>
                </a:solidFill>
                <a:latin typeface="Source Sans Pro"/>
                <a:ea typeface="Source Sans Pro"/>
                <a:cs typeface="Source Sans Pro"/>
                <a:sym typeface="Source Sans Pro"/>
              </a:defRPr>
            </a:lvl6pPr>
            <a:lvl7pPr lvl="6" algn="r">
              <a:buNone/>
              <a:defRPr sz="1300" b="1">
                <a:solidFill>
                  <a:schemeClr val="accent1"/>
                </a:solidFill>
                <a:latin typeface="Source Sans Pro"/>
                <a:ea typeface="Source Sans Pro"/>
                <a:cs typeface="Source Sans Pro"/>
                <a:sym typeface="Source Sans Pro"/>
              </a:defRPr>
            </a:lvl7pPr>
            <a:lvl8pPr lvl="7" algn="r">
              <a:buNone/>
              <a:defRPr sz="1300" b="1">
                <a:solidFill>
                  <a:schemeClr val="accent1"/>
                </a:solidFill>
                <a:latin typeface="Source Sans Pro"/>
                <a:ea typeface="Source Sans Pro"/>
                <a:cs typeface="Source Sans Pro"/>
                <a:sym typeface="Source Sans Pro"/>
              </a:defRPr>
            </a:lvl8pPr>
            <a:lvl9pPr lvl="8" algn="r">
              <a:buNone/>
              <a:defRPr sz="1300" b="1">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e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Layout" Target="../slideLayouts/slideLayout3.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314422" y="1534650"/>
            <a:ext cx="7443816" cy="1159800"/>
          </a:xfrm>
          <a:prstGeom prst="rect">
            <a:avLst/>
          </a:prstGeom>
        </p:spPr>
        <p:txBody>
          <a:bodyPr spcFirstLastPara="1" wrap="square" lIns="91425" tIns="91425" rIns="91425" bIns="91425" anchor="ctr" anchorCtr="0">
            <a:noAutofit/>
          </a:bodyPr>
          <a:lstStyle/>
          <a:p>
            <a:pPr lvl="0"/>
            <a:r>
              <a:rPr lang="en-US" sz="4000" dirty="0"/>
              <a:t>DATABASE</a:t>
            </a:r>
            <a:br>
              <a:rPr lang="en-US" sz="4000" dirty="0"/>
            </a:br>
            <a:r>
              <a:rPr lang="en-US" sz="4000" dirty="0"/>
              <a:t>MANAGEMENT SYSTEM</a:t>
            </a:r>
            <a:endParaRPr sz="4000" dirty="0"/>
          </a:p>
        </p:txBody>
      </p:sp>
      <p:sp>
        <p:nvSpPr>
          <p:cNvPr id="2" name="TextBox 1">
            <a:extLst>
              <a:ext uri="{FF2B5EF4-FFF2-40B4-BE49-F238E27FC236}">
                <a16:creationId xmlns:a16="http://schemas.microsoft.com/office/drawing/2014/main" id="{878CFCB9-1E9B-C24E-99D8-3EB4C0312BA3}"/>
              </a:ext>
            </a:extLst>
          </p:cNvPr>
          <p:cNvSpPr txBox="1"/>
          <p:nvPr/>
        </p:nvSpPr>
        <p:spPr>
          <a:xfrm>
            <a:off x="1314422" y="2783830"/>
            <a:ext cx="5014913" cy="461665"/>
          </a:xfrm>
          <a:prstGeom prst="rect">
            <a:avLst/>
          </a:prstGeom>
          <a:noFill/>
        </p:spPr>
        <p:txBody>
          <a:bodyPr wrap="square" rtlCol="0">
            <a:spAutoFit/>
          </a:bodyPr>
          <a:lstStyle/>
          <a:p>
            <a:r>
              <a:rPr lang="en-US" sz="2400" b="1" dirty="0">
                <a:latin typeface="Mongolian Baiti" panose="03000500000000000000" pitchFamily="66" charset="0"/>
                <a:cs typeface="Mongolian Baiti" panose="03000500000000000000" pitchFamily="66" charset="0"/>
              </a:rPr>
              <a:t>COURSE BASED PROJECT</a:t>
            </a:r>
            <a:endParaRPr lang="en-IN" sz="2400" b="1" dirty="0">
              <a:latin typeface="Mongolian Baiti" panose="03000500000000000000" pitchFamily="66" charset="0"/>
              <a:cs typeface="Mongolian Baiti" panose="03000500000000000000" pitchFamily="66"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25550-CDD6-9F48-B056-ECCF75F675A4}"/>
              </a:ext>
            </a:extLst>
          </p:cNvPr>
          <p:cNvSpPr>
            <a:spLocks noGrp="1"/>
          </p:cNvSpPr>
          <p:nvPr>
            <p:ph type="title"/>
          </p:nvPr>
        </p:nvSpPr>
        <p:spPr>
          <a:xfrm>
            <a:off x="0" y="90487"/>
            <a:ext cx="7571700" cy="452764"/>
          </a:xfrm>
        </p:spPr>
        <p:txBody>
          <a:bodyPr/>
          <a:lstStyle/>
          <a:p>
            <a:r>
              <a:rPr lang="en-US" b="1" dirty="0"/>
              <a:t>ER DIAGRAM:</a:t>
            </a:r>
            <a:endParaRPr lang="en-IN" b="1" dirty="0"/>
          </a:p>
        </p:txBody>
      </p:sp>
      <p:sp>
        <p:nvSpPr>
          <p:cNvPr id="4" name="Slide Number Placeholder 3">
            <a:extLst>
              <a:ext uri="{FF2B5EF4-FFF2-40B4-BE49-F238E27FC236}">
                <a16:creationId xmlns:a16="http://schemas.microsoft.com/office/drawing/2014/main" id="{204B7C39-A1BF-8AF2-EC78-94F5D715F27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10</a:t>
            </a:fld>
            <a:endParaRPr lang="en"/>
          </a:p>
        </p:txBody>
      </p:sp>
      <p:pic>
        <p:nvPicPr>
          <p:cNvPr id="5" name="Picture 4">
            <a:extLst>
              <a:ext uri="{FF2B5EF4-FFF2-40B4-BE49-F238E27FC236}">
                <a16:creationId xmlns:a16="http://schemas.microsoft.com/office/drawing/2014/main" id="{7EBEFFD0-A753-BB5D-D019-7DE26A8C3B80}"/>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40800" y="543251"/>
            <a:ext cx="5930900" cy="4610100"/>
          </a:xfrm>
          <a:prstGeom prst="rect">
            <a:avLst/>
          </a:prstGeom>
          <a:noFill/>
          <a:ln>
            <a:noFill/>
          </a:ln>
        </p:spPr>
      </p:pic>
    </p:spTree>
    <p:extLst>
      <p:ext uri="{BB962C8B-B14F-4D97-AF65-F5344CB8AC3E}">
        <p14:creationId xmlns:p14="http://schemas.microsoft.com/office/powerpoint/2010/main" val="512277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C9F30F-F417-108B-F470-A9A96AB3848E}"/>
              </a:ext>
            </a:extLst>
          </p:cNvPr>
          <p:cNvSpPr>
            <a:spLocks noGrp="1"/>
          </p:cNvSpPr>
          <p:nvPr>
            <p:ph type="title"/>
          </p:nvPr>
        </p:nvSpPr>
        <p:spPr/>
        <p:txBody>
          <a:bodyPr/>
          <a:lstStyle/>
          <a:p>
            <a:r>
              <a:rPr lang="en-US" b="1" dirty="0"/>
              <a:t>RESULTS :</a:t>
            </a:r>
            <a:endParaRPr lang="en-IN" b="1" dirty="0"/>
          </a:p>
        </p:txBody>
      </p:sp>
      <p:sp>
        <p:nvSpPr>
          <p:cNvPr id="4" name="Slide Number Placeholder 3">
            <a:extLst>
              <a:ext uri="{FF2B5EF4-FFF2-40B4-BE49-F238E27FC236}">
                <a16:creationId xmlns:a16="http://schemas.microsoft.com/office/drawing/2014/main" id="{3450C6CC-3297-4441-DD3F-79B71824D7E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11</a:t>
            </a:fld>
            <a:endParaRPr lang="en"/>
          </a:p>
        </p:txBody>
      </p:sp>
      <p:sp>
        <p:nvSpPr>
          <p:cNvPr id="5" name="TextBox 4">
            <a:extLst>
              <a:ext uri="{FF2B5EF4-FFF2-40B4-BE49-F238E27FC236}">
                <a16:creationId xmlns:a16="http://schemas.microsoft.com/office/drawing/2014/main" id="{DE605EDC-F0AA-E1EB-0B36-49B7D13704EC}"/>
              </a:ext>
            </a:extLst>
          </p:cNvPr>
          <p:cNvSpPr txBox="1"/>
          <p:nvPr/>
        </p:nvSpPr>
        <p:spPr>
          <a:xfrm>
            <a:off x="786150" y="1078707"/>
            <a:ext cx="6407943" cy="838884"/>
          </a:xfrm>
          <a:prstGeom prst="rect">
            <a:avLst/>
          </a:prstGeom>
          <a:noFill/>
        </p:spPr>
        <p:txBody>
          <a:bodyPr wrap="square" rtlCol="0">
            <a:spAutoFit/>
          </a:bodyPr>
          <a:lstStyle/>
          <a:p>
            <a:pPr>
              <a:lnSpc>
                <a:spcPct val="110000"/>
              </a:lnSpc>
              <a:spcAft>
                <a:spcPts val="1200"/>
              </a:spcAft>
            </a:pPr>
            <a:r>
              <a:rPr lang="en-US" sz="1800" b="1" dirty="0">
                <a:ln>
                  <a:noFill/>
                </a:ln>
                <a:solidFill>
                  <a:srgbClr val="000000"/>
                </a:solidFill>
                <a:effectLst/>
                <a:latin typeface="Times Roman"/>
                <a:ea typeface="Canela Text Regular"/>
                <a:cs typeface="Canela Text Regular"/>
              </a:rPr>
              <a:t>The QR Generator App:</a:t>
            </a:r>
            <a:endParaRPr lang="en-IN" sz="1800" dirty="0">
              <a:ln>
                <a:noFill/>
              </a:ln>
              <a:solidFill>
                <a:srgbClr val="000000"/>
              </a:solidFill>
              <a:effectLst/>
              <a:latin typeface="Canela Text Regular"/>
              <a:ea typeface="Canela Text Regular"/>
              <a:cs typeface="Canela Text Regular"/>
            </a:endParaRPr>
          </a:p>
          <a:p>
            <a:pPr>
              <a:lnSpc>
                <a:spcPct val="110000"/>
              </a:lnSpc>
              <a:spcAft>
                <a:spcPts val="1200"/>
              </a:spcAft>
            </a:pPr>
            <a:r>
              <a:rPr lang="en-US" sz="1800" b="1" dirty="0">
                <a:ln>
                  <a:noFill/>
                </a:ln>
                <a:solidFill>
                  <a:srgbClr val="000000"/>
                </a:solidFill>
                <a:effectLst/>
                <a:latin typeface="Times Roman"/>
                <a:ea typeface="Canela Text Regular"/>
                <a:cs typeface="Canela Text Regular"/>
              </a:rPr>
              <a:t>Home page:</a:t>
            </a:r>
            <a:endParaRPr lang="en-IN" sz="1800" dirty="0">
              <a:ln>
                <a:noFill/>
              </a:ln>
              <a:solidFill>
                <a:srgbClr val="000000"/>
              </a:solidFill>
              <a:effectLst/>
              <a:latin typeface="Canela Text Regular"/>
              <a:ea typeface="Canela Text Regular"/>
              <a:cs typeface="Canela Text Regular"/>
            </a:endParaRPr>
          </a:p>
        </p:txBody>
      </p:sp>
      <p:grpSp>
        <p:nvGrpSpPr>
          <p:cNvPr id="59" name="officeArt object" descr="Image">
            <a:extLst>
              <a:ext uri="{FF2B5EF4-FFF2-40B4-BE49-F238E27FC236}">
                <a16:creationId xmlns:a16="http://schemas.microsoft.com/office/drawing/2014/main" id="{4DD417BD-F425-2A0F-B141-A2849C01D5A5}"/>
              </a:ext>
            </a:extLst>
          </p:cNvPr>
          <p:cNvGrpSpPr/>
          <p:nvPr/>
        </p:nvGrpSpPr>
        <p:grpSpPr>
          <a:xfrm>
            <a:off x="4679741" y="69453"/>
            <a:ext cx="3006596" cy="5004593"/>
            <a:chOff x="0" y="0"/>
            <a:chExt cx="2587625" cy="5626100"/>
          </a:xfrm>
        </p:grpSpPr>
        <p:pic>
          <p:nvPicPr>
            <p:cNvPr id="60" name="Image" descr="Image">
              <a:extLst>
                <a:ext uri="{FF2B5EF4-FFF2-40B4-BE49-F238E27FC236}">
                  <a16:creationId xmlns:a16="http://schemas.microsoft.com/office/drawing/2014/main" id="{E819195A-B43F-47BD-991B-4A62ADA75C6F}"/>
                </a:ext>
              </a:extLst>
            </p:cNvPr>
            <p:cNvPicPr>
              <a:picLocks noChangeAspect="1"/>
            </p:cNvPicPr>
            <p:nvPr/>
          </p:nvPicPr>
          <p:blipFill>
            <a:blip r:embed="rId2"/>
            <a:stretch>
              <a:fillRect/>
            </a:stretch>
          </p:blipFill>
          <p:spPr>
            <a:xfrm>
              <a:off x="50800" y="50800"/>
              <a:ext cx="2486025" cy="5524500"/>
            </a:xfrm>
            <a:prstGeom prst="rect">
              <a:avLst/>
            </a:prstGeom>
            <a:ln>
              <a:noFill/>
            </a:ln>
            <a:effectLst/>
          </p:spPr>
        </p:pic>
        <p:pic>
          <p:nvPicPr>
            <p:cNvPr id="61" name="Image" descr="Image">
              <a:extLst>
                <a:ext uri="{FF2B5EF4-FFF2-40B4-BE49-F238E27FC236}">
                  <a16:creationId xmlns:a16="http://schemas.microsoft.com/office/drawing/2014/main" id="{D307E872-D7AE-2D61-120E-C9598656124E}"/>
                </a:ext>
              </a:extLst>
            </p:cNvPr>
            <p:cNvPicPr>
              <a:picLocks/>
            </p:cNvPicPr>
            <p:nvPr/>
          </p:nvPicPr>
          <p:blipFill>
            <a:blip r:embed="rId3"/>
            <a:stretch>
              <a:fillRect/>
            </a:stretch>
          </p:blipFill>
          <p:spPr>
            <a:xfrm>
              <a:off x="0" y="0"/>
              <a:ext cx="2587625" cy="5626100"/>
            </a:xfrm>
            <a:prstGeom prst="rect">
              <a:avLst/>
            </a:prstGeom>
            <a:effectLst/>
          </p:spPr>
        </p:pic>
      </p:grpSp>
    </p:spTree>
    <p:extLst>
      <p:ext uri="{BB962C8B-B14F-4D97-AF65-F5344CB8AC3E}">
        <p14:creationId xmlns:p14="http://schemas.microsoft.com/office/powerpoint/2010/main" val="447148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8F3CDC8-4F01-D206-2CD0-B26C73A43AA5}"/>
              </a:ext>
            </a:extLst>
          </p:cNvPr>
          <p:cNvSpPr>
            <a:spLocks noGrp="1"/>
          </p:cNvSpPr>
          <p:nvPr>
            <p:ph type="body" idx="1"/>
          </p:nvPr>
        </p:nvSpPr>
        <p:spPr>
          <a:xfrm>
            <a:off x="190916" y="195072"/>
            <a:ext cx="8166934" cy="4640228"/>
          </a:xfrm>
        </p:spPr>
        <p:txBody>
          <a:bodyPr/>
          <a:lstStyle/>
          <a:p>
            <a:pPr marL="76200" indent="0">
              <a:buNone/>
            </a:pPr>
            <a:r>
              <a:rPr lang="en-US" sz="1800" b="1" dirty="0">
                <a:effectLst/>
                <a:latin typeface="Times Roman"/>
                <a:ea typeface="Arial Unicode MS"/>
                <a:cs typeface="Times New Roman" panose="02020603050405020304" pitchFamily="18" charset="0"/>
              </a:rPr>
              <a:t>Login Page:</a:t>
            </a:r>
            <a:endParaRPr lang="en-IN" dirty="0"/>
          </a:p>
        </p:txBody>
      </p:sp>
      <p:sp>
        <p:nvSpPr>
          <p:cNvPr id="4" name="Slide Number Placeholder 3">
            <a:extLst>
              <a:ext uri="{FF2B5EF4-FFF2-40B4-BE49-F238E27FC236}">
                <a16:creationId xmlns:a16="http://schemas.microsoft.com/office/drawing/2014/main" id="{7812D573-1638-8E44-45C5-CAFC59B967A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12</a:t>
            </a:fld>
            <a:endParaRPr lang="en"/>
          </a:p>
        </p:txBody>
      </p:sp>
      <p:grpSp>
        <p:nvGrpSpPr>
          <p:cNvPr id="111" name="officeArt object" descr="Image">
            <a:extLst>
              <a:ext uri="{FF2B5EF4-FFF2-40B4-BE49-F238E27FC236}">
                <a16:creationId xmlns:a16="http://schemas.microsoft.com/office/drawing/2014/main" id="{A354FA87-0F2D-86C0-CB55-A9DA23EE51E4}"/>
              </a:ext>
            </a:extLst>
          </p:cNvPr>
          <p:cNvGrpSpPr/>
          <p:nvPr/>
        </p:nvGrpSpPr>
        <p:grpSpPr>
          <a:xfrm>
            <a:off x="3535680" y="109622"/>
            <a:ext cx="3035808" cy="4925673"/>
            <a:chOff x="0" y="0"/>
            <a:chExt cx="2587625" cy="5626100"/>
          </a:xfrm>
        </p:grpSpPr>
        <p:pic>
          <p:nvPicPr>
            <p:cNvPr id="112" name="Image" descr="Image">
              <a:extLst>
                <a:ext uri="{FF2B5EF4-FFF2-40B4-BE49-F238E27FC236}">
                  <a16:creationId xmlns:a16="http://schemas.microsoft.com/office/drawing/2014/main" id="{F13E29E0-9784-4BFE-37F0-F69F4A5AAFBA}"/>
                </a:ext>
              </a:extLst>
            </p:cNvPr>
            <p:cNvPicPr>
              <a:picLocks noChangeAspect="1"/>
            </p:cNvPicPr>
            <p:nvPr/>
          </p:nvPicPr>
          <p:blipFill>
            <a:blip r:embed="rId2"/>
            <a:stretch>
              <a:fillRect/>
            </a:stretch>
          </p:blipFill>
          <p:spPr>
            <a:xfrm>
              <a:off x="50800" y="50800"/>
              <a:ext cx="2486025" cy="5524500"/>
            </a:xfrm>
            <a:prstGeom prst="rect">
              <a:avLst/>
            </a:prstGeom>
            <a:ln>
              <a:noFill/>
            </a:ln>
            <a:effectLst/>
          </p:spPr>
        </p:pic>
        <p:pic>
          <p:nvPicPr>
            <p:cNvPr id="113" name="Image" descr="Image">
              <a:extLst>
                <a:ext uri="{FF2B5EF4-FFF2-40B4-BE49-F238E27FC236}">
                  <a16:creationId xmlns:a16="http://schemas.microsoft.com/office/drawing/2014/main" id="{B98B840E-43E8-C0B8-6134-3963532DB73A}"/>
                </a:ext>
              </a:extLst>
            </p:cNvPr>
            <p:cNvPicPr>
              <a:picLocks/>
            </p:cNvPicPr>
            <p:nvPr/>
          </p:nvPicPr>
          <p:blipFill>
            <a:blip r:embed="rId3"/>
            <a:stretch>
              <a:fillRect/>
            </a:stretch>
          </p:blipFill>
          <p:spPr>
            <a:xfrm>
              <a:off x="0" y="0"/>
              <a:ext cx="2587625" cy="5626100"/>
            </a:xfrm>
            <a:prstGeom prst="rect">
              <a:avLst/>
            </a:prstGeom>
            <a:effectLst/>
          </p:spPr>
        </p:pic>
      </p:grpSp>
    </p:spTree>
    <p:extLst>
      <p:ext uri="{BB962C8B-B14F-4D97-AF65-F5344CB8AC3E}">
        <p14:creationId xmlns:p14="http://schemas.microsoft.com/office/powerpoint/2010/main" val="34933232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7CD2E8A-6BDC-357F-FB96-019F1A02A7E0}"/>
              </a:ext>
            </a:extLst>
          </p:cNvPr>
          <p:cNvSpPr>
            <a:spLocks noGrp="1"/>
          </p:cNvSpPr>
          <p:nvPr>
            <p:ph type="body" idx="1"/>
          </p:nvPr>
        </p:nvSpPr>
        <p:spPr>
          <a:xfrm>
            <a:off x="390144" y="219456"/>
            <a:ext cx="7967706" cy="4615844"/>
          </a:xfrm>
        </p:spPr>
        <p:txBody>
          <a:bodyPr/>
          <a:lstStyle/>
          <a:p>
            <a:pPr marL="76200" indent="0">
              <a:buNone/>
            </a:pPr>
            <a:r>
              <a:rPr lang="en-US" sz="1800" b="1" dirty="0">
                <a:ln>
                  <a:noFill/>
                </a:ln>
                <a:solidFill>
                  <a:srgbClr val="000000"/>
                </a:solidFill>
                <a:effectLst/>
                <a:latin typeface="Times Roman"/>
                <a:ea typeface="Canela Text Regular"/>
                <a:cs typeface="Canela Text Regular"/>
              </a:rPr>
              <a:t>Stalls Page:</a:t>
            </a:r>
            <a:endParaRPr lang="en-IN" sz="1800" dirty="0">
              <a:ln>
                <a:noFill/>
              </a:ln>
              <a:solidFill>
                <a:srgbClr val="000000"/>
              </a:solidFill>
              <a:effectLst/>
              <a:latin typeface="Canela Text Regular"/>
              <a:ea typeface="Canela Text Regular"/>
              <a:cs typeface="Canela Text Regular"/>
            </a:endParaRPr>
          </a:p>
          <a:p>
            <a:pPr marL="76200" indent="0">
              <a:buNone/>
            </a:pPr>
            <a:endParaRPr lang="en-IN" dirty="0"/>
          </a:p>
        </p:txBody>
      </p:sp>
      <p:sp>
        <p:nvSpPr>
          <p:cNvPr id="4" name="Slide Number Placeholder 3">
            <a:extLst>
              <a:ext uri="{FF2B5EF4-FFF2-40B4-BE49-F238E27FC236}">
                <a16:creationId xmlns:a16="http://schemas.microsoft.com/office/drawing/2014/main" id="{88833FBA-CA33-284A-2651-889A289602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13</a:t>
            </a:fld>
            <a:endParaRPr lang="en"/>
          </a:p>
        </p:txBody>
      </p:sp>
      <p:grpSp>
        <p:nvGrpSpPr>
          <p:cNvPr id="5" name="officeArt object" descr="Image">
            <a:extLst>
              <a:ext uri="{FF2B5EF4-FFF2-40B4-BE49-F238E27FC236}">
                <a16:creationId xmlns:a16="http://schemas.microsoft.com/office/drawing/2014/main" id="{8A0102CB-AE4B-CE1A-F81E-3D2D2FAF4D7B}"/>
              </a:ext>
            </a:extLst>
          </p:cNvPr>
          <p:cNvGrpSpPr/>
          <p:nvPr/>
        </p:nvGrpSpPr>
        <p:grpSpPr>
          <a:xfrm>
            <a:off x="3048001" y="97536"/>
            <a:ext cx="2817812" cy="4949952"/>
            <a:chOff x="0" y="0"/>
            <a:chExt cx="2587625" cy="5626100"/>
          </a:xfrm>
        </p:grpSpPr>
        <p:pic>
          <p:nvPicPr>
            <p:cNvPr id="6" name="Image" descr="Image">
              <a:extLst>
                <a:ext uri="{FF2B5EF4-FFF2-40B4-BE49-F238E27FC236}">
                  <a16:creationId xmlns:a16="http://schemas.microsoft.com/office/drawing/2014/main" id="{C43C7D61-D544-8F7A-687D-43B8E4A4AC17}"/>
                </a:ext>
              </a:extLst>
            </p:cNvPr>
            <p:cNvPicPr>
              <a:picLocks noChangeAspect="1"/>
            </p:cNvPicPr>
            <p:nvPr/>
          </p:nvPicPr>
          <p:blipFill>
            <a:blip r:embed="rId2"/>
            <a:stretch>
              <a:fillRect/>
            </a:stretch>
          </p:blipFill>
          <p:spPr>
            <a:xfrm>
              <a:off x="50800" y="50800"/>
              <a:ext cx="2486025" cy="5524500"/>
            </a:xfrm>
            <a:prstGeom prst="rect">
              <a:avLst/>
            </a:prstGeom>
            <a:ln>
              <a:noFill/>
            </a:ln>
            <a:effectLst/>
          </p:spPr>
        </p:pic>
        <p:pic>
          <p:nvPicPr>
            <p:cNvPr id="7" name="Image" descr="Image">
              <a:extLst>
                <a:ext uri="{FF2B5EF4-FFF2-40B4-BE49-F238E27FC236}">
                  <a16:creationId xmlns:a16="http://schemas.microsoft.com/office/drawing/2014/main" id="{4A3BE8D5-5B8B-E02C-D424-F458964616B5}"/>
                </a:ext>
              </a:extLst>
            </p:cNvPr>
            <p:cNvPicPr>
              <a:picLocks/>
            </p:cNvPicPr>
            <p:nvPr/>
          </p:nvPicPr>
          <p:blipFill>
            <a:blip r:embed="rId3"/>
            <a:stretch>
              <a:fillRect/>
            </a:stretch>
          </p:blipFill>
          <p:spPr>
            <a:xfrm>
              <a:off x="0" y="0"/>
              <a:ext cx="2587625" cy="5626100"/>
            </a:xfrm>
            <a:prstGeom prst="rect">
              <a:avLst/>
            </a:prstGeom>
            <a:effectLst/>
          </p:spPr>
        </p:pic>
      </p:grpSp>
      <p:grpSp>
        <p:nvGrpSpPr>
          <p:cNvPr id="8" name="officeArt object" descr="Image">
            <a:extLst>
              <a:ext uri="{FF2B5EF4-FFF2-40B4-BE49-F238E27FC236}">
                <a16:creationId xmlns:a16="http://schemas.microsoft.com/office/drawing/2014/main" id="{F397A639-BEA5-C39B-1D93-2F6493827796}"/>
              </a:ext>
            </a:extLst>
          </p:cNvPr>
          <p:cNvGrpSpPr/>
          <p:nvPr/>
        </p:nvGrpSpPr>
        <p:grpSpPr>
          <a:xfrm>
            <a:off x="5912347" y="96012"/>
            <a:ext cx="2587625" cy="5047488"/>
            <a:chOff x="0" y="0"/>
            <a:chExt cx="2587625" cy="5626100"/>
          </a:xfrm>
        </p:grpSpPr>
        <p:pic>
          <p:nvPicPr>
            <p:cNvPr id="9" name="Image" descr="Image">
              <a:extLst>
                <a:ext uri="{FF2B5EF4-FFF2-40B4-BE49-F238E27FC236}">
                  <a16:creationId xmlns:a16="http://schemas.microsoft.com/office/drawing/2014/main" id="{270273A6-C5AF-3E68-5599-DC3D9591E0A6}"/>
                </a:ext>
              </a:extLst>
            </p:cNvPr>
            <p:cNvPicPr>
              <a:picLocks noChangeAspect="1"/>
            </p:cNvPicPr>
            <p:nvPr/>
          </p:nvPicPr>
          <p:blipFill>
            <a:blip r:embed="rId4"/>
            <a:stretch>
              <a:fillRect/>
            </a:stretch>
          </p:blipFill>
          <p:spPr>
            <a:xfrm>
              <a:off x="50800" y="50800"/>
              <a:ext cx="2486025" cy="5524500"/>
            </a:xfrm>
            <a:prstGeom prst="rect">
              <a:avLst/>
            </a:prstGeom>
            <a:ln>
              <a:noFill/>
            </a:ln>
            <a:effectLst/>
          </p:spPr>
        </p:pic>
        <p:pic>
          <p:nvPicPr>
            <p:cNvPr id="10" name="Image" descr="Image">
              <a:extLst>
                <a:ext uri="{FF2B5EF4-FFF2-40B4-BE49-F238E27FC236}">
                  <a16:creationId xmlns:a16="http://schemas.microsoft.com/office/drawing/2014/main" id="{0995B59D-E9B6-98CD-F354-EC07CE7F5B8C}"/>
                </a:ext>
              </a:extLst>
            </p:cNvPr>
            <p:cNvPicPr>
              <a:picLocks/>
            </p:cNvPicPr>
            <p:nvPr/>
          </p:nvPicPr>
          <p:blipFill>
            <a:blip r:embed="rId3"/>
            <a:stretch>
              <a:fillRect/>
            </a:stretch>
          </p:blipFill>
          <p:spPr>
            <a:xfrm>
              <a:off x="0" y="0"/>
              <a:ext cx="2587625" cy="5626100"/>
            </a:xfrm>
            <a:prstGeom prst="rect">
              <a:avLst/>
            </a:prstGeom>
            <a:effectLst/>
          </p:spPr>
        </p:pic>
      </p:grpSp>
    </p:spTree>
    <p:extLst>
      <p:ext uri="{BB962C8B-B14F-4D97-AF65-F5344CB8AC3E}">
        <p14:creationId xmlns:p14="http://schemas.microsoft.com/office/powerpoint/2010/main" val="19460006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206F68-424E-75A3-DF74-3563BB036AD1}"/>
              </a:ext>
            </a:extLst>
          </p:cNvPr>
          <p:cNvSpPr>
            <a:spLocks noGrp="1"/>
          </p:cNvSpPr>
          <p:nvPr>
            <p:ph type="body" idx="1"/>
          </p:nvPr>
        </p:nvSpPr>
        <p:spPr>
          <a:xfrm>
            <a:off x="365760" y="195072"/>
            <a:ext cx="7992090" cy="4640228"/>
          </a:xfrm>
        </p:spPr>
        <p:txBody>
          <a:bodyPr/>
          <a:lstStyle/>
          <a:p>
            <a:pPr marL="76200" indent="0">
              <a:buNone/>
            </a:pPr>
            <a:r>
              <a:rPr lang="en-US" sz="1800" b="1" dirty="0">
                <a:ln>
                  <a:noFill/>
                </a:ln>
                <a:solidFill>
                  <a:srgbClr val="000000"/>
                </a:solidFill>
                <a:effectLst/>
                <a:latin typeface="Times Roman"/>
                <a:ea typeface="Canela Text Regular"/>
                <a:cs typeface="Canela Text Regular"/>
              </a:rPr>
              <a:t>Order Food Page:</a:t>
            </a:r>
            <a:endParaRPr lang="en-IN" sz="1800" dirty="0">
              <a:ln>
                <a:noFill/>
              </a:ln>
              <a:solidFill>
                <a:srgbClr val="000000"/>
              </a:solidFill>
              <a:effectLst/>
              <a:latin typeface="Canela Text Regular"/>
              <a:ea typeface="Canela Text Regular"/>
              <a:cs typeface="Canela Text Regular"/>
            </a:endParaRPr>
          </a:p>
          <a:p>
            <a:pPr marL="76200" indent="0">
              <a:buNone/>
            </a:pPr>
            <a:endParaRPr lang="en-IN" dirty="0"/>
          </a:p>
        </p:txBody>
      </p:sp>
      <p:sp>
        <p:nvSpPr>
          <p:cNvPr id="4" name="Slide Number Placeholder 3">
            <a:extLst>
              <a:ext uri="{FF2B5EF4-FFF2-40B4-BE49-F238E27FC236}">
                <a16:creationId xmlns:a16="http://schemas.microsoft.com/office/drawing/2014/main" id="{FD3D8CD8-D6EF-BFFF-3A7A-3DF364F1B3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a:t>
            </a:fld>
            <a:endParaRPr lang="en"/>
          </a:p>
        </p:txBody>
      </p:sp>
      <p:grpSp>
        <p:nvGrpSpPr>
          <p:cNvPr id="5" name="officeArt object" descr="Image">
            <a:extLst>
              <a:ext uri="{FF2B5EF4-FFF2-40B4-BE49-F238E27FC236}">
                <a16:creationId xmlns:a16="http://schemas.microsoft.com/office/drawing/2014/main" id="{6EBD2370-D0BD-7601-3D3F-35BBD2D002D5}"/>
              </a:ext>
            </a:extLst>
          </p:cNvPr>
          <p:cNvGrpSpPr/>
          <p:nvPr/>
        </p:nvGrpSpPr>
        <p:grpSpPr>
          <a:xfrm>
            <a:off x="3278187" y="0"/>
            <a:ext cx="2587625" cy="5143451"/>
            <a:chOff x="0" y="0"/>
            <a:chExt cx="2587625" cy="5626100"/>
          </a:xfrm>
        </p:grpSpPr>
        <p:pic>
          <p:nvPicPr>
            <p:cNvPr id="6" name="Image" descr="Image">
              <a:extLst>
                <a:ext uri="{FF2B5EF4-FFF2-40B4-BE49-F238E27FC236}">
                  <a16:creationId xmlns:a16="http://schemas.microsoft.com/office/drawing/2014/main" id="{FDD5468B-C3E0-D1E4-02A5-7C3D5CCBE2DA}"/>
                </a:ext>
              </a:extLst>
            </p:cNvPr>
            <p:cNvPicPr>
              <a:picLocks noChangeAspect="1"/>
            </p:cNvPicPr>
            <p:nvPr/>
          </p:nvPicPr>
          <p:blipFill>
            <a:blip r:embed="rId2"/>
            <a:stretch>
              <a:fillRect/>
            </a:stretch>
          </p:blipFill>
          <p:spPr>
            <a:xfrm>
              <a:off x="50800" y="50800"/>
              <a:ext cx="2486025" cy="5524500"/>
            </a:xfrm>
            <a:prstGeom prst="rect">
              <a:avLst/>
            </a:prstGeom>
            <a:ln>
              <a:noFill/>
            </a:ln>
            <a:effectLst/>
          </p:spPr>
        </p:pic>
        <p:pic>
          <p:nvPicPr>
            <p:cNvPr id="7" name="Image" descr="Image">
              <a:extLst>
                <a:ext uri="{FF2B5EF4-FFF2-40B4-BE49-F238E27FC236}">
                  <a16:creationId xmlns:a16="http://schemas.microsoft.com/office/drawing/2014/main" id="{595318FF-6CE9-894A-ABF8-D1D6C25ECB11}"/>
                </a:ext>
              </a:extLst>
            </p:cNvPr>
            <p:cNvPicPr>
              <a:picLocks/>
            </p:cNvPicPr>
            <p:nvPr/>
          </p:nvPicPr>
          <p:blipFill>
            <a:blip r:embed="rId3"/>
            <a:stretch>
              <a:fillRect/>
            </a:stretch>
          </p:blipFill>
          <p:spPr>
            <a:xfrm>
              <a:off x="0" y="0"/>
              <a:ext cx="2587625" cy="5626100"/>
            </a:xfrm>
            <a:prstGeom prst="rect">
              <a:avLst/>
            </a:prstGeom>
            <a:effectLst/>
          </p:spPr>
        </p:pic>
      </p:grpSp>
    </p:spTree>
    <p:extLst>
      <p:ext uri="{BB962C8B-B14F-4D97-AF65-F5344CB8AC3E}">
        <p14:creationId xmlns:p14="http://schemas.microsoft.com/office/powerpoint/2010/main" val="10925757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2C39087-0B6A-6D32-5310-10937D2A3DCF}"/>
              </a:ext>
            </a:extLst>
          </p:cNvPr>
          <p:cNvSpPr>
            <a:spLocks noGrp="1"/>
          </p:cNvSpPr>
          <p:nvPr>
            <p:ph type="body" idx="1"/>
          </p:nvPr>
        </p:nvSpPr>
        <p:spPr>
          <a:xfrm>
            <a:off x="475488" y="121920"/>
            <a:ext cx="7882362" cy="4713380"/>
          </a:xfrm>
        </p:spPr>
        <p:txBody>
          <a:bodyPr/>
          <a:lstStyle/>
          <a:p>
            <a:pPr marL="76200" indent="0">
              <a:buNone/>
            </a:pPr>
            <a:r>
              <a:rPr lang="en-US" sz="1800" b="1" dirty="0">
                <a:ln>
                  <a:noFill/>
                </a:ln>
                <a:solidFill>
                  <a:srgbClr val="000000"/>
                </a:solidFill>
                <a:effectLst/>
                <a:latin typeface="Times Roman"/>
                <a:ea typeface="Canela Text Regular"/>
                <a:cs typeface="Canela Text Regular"/>
              </a:rPr>
              <a:t>Enter Pin Page:</a:t>
            </a:r>
            <a:endParaRPr lang="en-IN" sz="1800" dirty="0">
              <a:ln>
                <a:noFill/>
              </a:ln>
              <a:solidFill>
                <a:srgbClr val="000000"/>
              </a:solidFill>
              <a:effectLst/>
              <a:latin typeface="Canela Text Regular"/>
              <a:ea typeface="Canela Text Regular"/>
              <a:cs typeface="Canela Text Regular"/>
            </a:endParaRPr>
          </a:p>
          <a:p>
            <a:pPr marL="76200" indent="0">
              <a:buNone/>
            </a:pPr>
            <a:endParaRPr lang="en-IN" dirty="0"/>
          </a:p>
        </p:txBody>
      </p:sp>
      <p:sp>
        <p:nvSpPr>
          <p:cNvPr id="4" name="Slide Number Placeholder 3">
            <a:extLst>
              <a:ext uri="{FF2B5EF4-FFF2-40B4-BE49-F238E27FC236}">
                <a16:creationId xmlns:a16="http://schemas.microsoft.com/office/drawing/2014/main" id="{4EDB4E3B-EF4D-D9E1-012B-A40645D7DD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a:t>
            </a:fld>
            <a:endParaRPr lang="en"/>
          </a:p>
        </p:txBody>
      </p:sp>
      <p:grpSp>
        <p:nvGrpSpPr>
          <p:cNvPr id="5" name="officeArt object" descr="Image">
            <a:extLst>
              <a:ext uri="{FF2B5EF4-FFF2-40B4-BE49-F238E27FC236}">
                <a16:creationId xmlns:a16="http://schemas.microsoft.com/office/drawing/2014/main" id="{D048DA1B-BEB0-C755-5F9F-713A3901A013}"/>
              </a:ext>
            </a:extLst>
          </p:cNvPr>
          <p:cNvGrpSpPr/>
          <p:nvPr/>
        </p:nvGrpSpPr>
        <p:grpSpPr>
          <a:xfrm>
            <a:off x="3278187" y="0"/>
            <a:ext cx="2587625" cy="5143500"/>
            <a:chOff x="0" y="0"/>
            <a:chExt cx="2587625" cy="5626100"/>
          </a:xfrm>
        </p:grpSpPr>
        <p:pic>
          <p:nvPicPr>
            <p:cNvPr id="6" name="Image" descr="Image">
              <a:extLst>
                <a:ext uri="{FF2B5EF4-FFF2-40B4-BE49-F238E27FC236}">
                  <a16:creationId xmlns:a16="http://schemas.microsoft.com/office/drawing/2014/main" id="{DCBB4E4D-DBF0-0CC6-E6DA-2C38CAE1015D}"/>
                </a:ext>
              </a:extLst>
            </p:cNvPr>
            <p:cNvPicPr>
              <a:picLocks noChangeAspect="1"/>
            </p:cNvPicPr>
            <p:nvPr/>
          </p:nvPicPr>
          <p:blipFill>
            <a:blip r:embed="rId3"/>
            <a:stretch>
              <a:fillRect/>
            </a:stretch>
          </p:blipFill>
          <p:spPr>
            <a:xfrm>
              <a:off x="50800" y="50800"/>
              <a:ext cx="2486025" cy="5524500"/>
            </a:xfrm>
            <a:prstGeom prst="rect">
              <a:avLst/>
            </a:prstGeom>
            <a:ln>
              <a:noFill/>
            </a:ln>
            <a:effectLst/>
          </p:spPr>
        </p:pic>
        <p:pic>
          <p:nvPicPr>
            <p:cNvPr id="7" name="Image" descr="Image">
              <a:extLst>
                <a:ext uri="{FF2B5EF4-FFF2-40B4-BE49-F238E27FC236}">
                  <a16:creationId xmlns:a16="http://schemas.microsoft.com/office/drawing/2014/main" id="{289FE332-DB9F-38DE-EF6D-3AD5416C9014}"/>
                </a:ext>
              </a:extLst>
            </p:cNvPr>
            <p:cNvPicPr>
              <a:picLocks/>
            </p:cNvPicPr>
            <p:nvPr/>
          </p:nvPicPr>
          <p:blipFill>
            <a:blip r:embed="rId4"/>
            <a:stretch>
              <a:fillRect/>
            </a:stretch>
          </p:blipFill>
          <p:spPr>
            <a:xfrm>
              <a:off x="0" y="0"/>
              <a:ext cx="2587625" cy="5626100"/>
            </a:xfrm>
            <a:prstGeom prst="rect">
              <a:avLst/>
            </a:prstGeom>
            <a:effectLst/>
          </p:spPr>
        </p:pic>
      </p:grpSp>
    </p:spTree>
    <p:extLst>
      <p:ext uri="{BB962C8B-B14F-4D97-AF65-F5344CB8AC3E}">
        <p14:creationId xmlns:p14="http://schemas.microsoft.com/office/powerpoint/2010/main" val="4216863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54DB9F7-4F81-C7F3-4A96-5C7C5E32E890}"/>
              </a:ext>
            </a:extLst>
          </p:cNvPr>
          <p:cNvSpPr>
            <a:spLocks noGrp="1"/>
          </p:cNvSpPr>
          <p:nvPr>
            <p:ph type="body" idx="1"/>
          </p:nvPr>
        </p:nvSpPr>
        <p:spPr>
          <a:xfrm>
            <a:off x="316992" y="146304"/>
            <a:ext cx="8040858" cy="4688996"/>
          </a:xfrm>
        </p:spPr>
        <p:txBody>
          <a:bodyPr/>
          <a:lstStyle/>
          <a:p>
            <a:pPr marL="76200" indent="0">
              <a:buNone/>
            </a:pPr>
            <a:r>
              <a:rPr lang="en-US" sz="1800" b="1" dirty="0">
                <a:ln>
                  <a:noFill/>
                </a:ln>
                <a:solidFill>
                  <a:srgbClr val="000000"/>
                </a:solidFill>
                <a:effectLst/>
                <a:latin typeface="Times Roman"/>
                <a:ea typeface="Canela Text Regular"/>
                <a:cs typeface="Canela Text Regular"/>
              </a:rPr>
              <a:t>QR Display Page:</a:t>
            </a:r>
            <a:endParaRPr lang="en-IN" sz="1800" dirty="0">
              <a:ln>
                <a:noFill/>
              </a:ln>
              <a:solidFill>
                <a:srgbClr val="000000"/>
              </a:solidFill>
              <a:effectLst/>
              <a:latin typeface="Canela Text Regular"/>
              <a:ea typeface="Canela Text Regular"/>
              <a:cs typeface="Canela Text Regular"/>
            </a:endParaRPr>
          </a:p>
          <a:p>
            <a:pPr marL="76200" indent="0">
              <a:buNone/>
            </a:pPr>
            <a:endParaRPr lang="en-IN" dirty="0"/>
          </a:p>
        </p:txBody>
      </p:sp>
      <p:sp>
        <p:nvSpPr>
          <p:cNvPr id="4" name="Slide Number Placeholder 3">
            <a:extLst>
              <a:ext uri="{FF2B5EF4-FFF2-40B4-BE49-F238E27FC236}">
                <a16:creationId xmlns:a16="http://schemas.microsoft.com/office/drawing/2014/main" id="{9E761968-4A15-B9E4-6F3B-07506E20907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16</a:t>
            </a:fld>
            <a:endParaRPr lang="en"/>
          </a:p>
        </p:txBody>
      </p:sp>
      <p:grpSp>
        <p:nvGrpSpPr>
          <p:cNvPr id="5" name="officeArt object" descr="Image">
            <a:extLst>
              <a:ext uri="{FF2B5EF4-FFF2-40B4-BE49-F238E27FC236}">
                <a16:creationId xmlns:a16="http://schemas.microsoft.com/office/drawing/2014/main" id="{095F0C8B-6842-7BD7-643D-289FCEE83EB9}"/>
              </a:ext>
            </a:extLst>
          </p:cNvPr>
          <p:cNvGrpSpPr/>
          <p:nvPr/>
        </p:nvGrpSpPr>
        <p:grpSpPr>
          <a:xfrm>
            <a:off x="3278187" y="0"/>
            <a:ext cx="2587625" cy="5143451"/>
            <a:chOff x="0" y="0"/>
            <a:chExt cx="2587625" cy="5626100"/>
          </a:xfrm>
        </p:grpSpPr>
        <p:pic>
          <p:nvPicPr>
            <p:cNvPr id="6" name="Image" descr="Image">
              <a:extLst>
                <a:ext uri="{FF2B5EF4-FFF2-40B4-BE49-F238E27FC236}">
                  <a16:creationId xmlns:a16="http://schemas.microsoft.com/office/drawing/2014/main" id="{8712D23F-6B88-41CE-6CCD-0C247AFFB205}"/>
                </a:ext>
              </a:extLst>
            </p:cNvPr>
            <p:cNvPicPr>
              <a:picLocks noChangeAspect="1"/>
            </p:cNvPicPr>
            <p:nvPr/>
          </p:nvPicPr>
          <p:blipFill>
            <a:blip r:embed="rId2"/>
            <a:stretch>
              <a:fillRect/>
            </a:stretch>
          </p:blipFill>
          <p:spPr>
            <a:xfrm>
              <a:off x="50800" y="50800"/>
              <a:ext cx="2486025" cy="5524500"/>
            </a:xfrm>
            <a:prstGeom prst="rect">
              <a:avLst/>
            </a:prstGeom>
            <a:ln>
              <a:noFill/>
            </a:ln>
            <a:effectLst/>
          </p:spPr>
        </p:pic>
        <p:pic>
          <p:nvPicPr>
            <p:cNvPr id="7" name="Image" descr="Image">
              <a:extLst>
                <a:ext uri="{FF2B5EF4-FFF2-40B4-BE49-F238E27FC236}">
                  <a16:creationId xmlns:a16="http://schemas.microsoft.com/office/drawing/2014/main" id="{918F87DE-FDFD-5EEB-6A36-616FD9092A02}"/>
                </a:ext>
              </a:extLst>
            </p:cNvPr>
            <p:cNvPicPr>
              <a:picLocks/>
            </p:cNvPicPr>
            <p:nvPr/>
          </p:nvPicPr>
          <p:blipFill>
            <a:blip r:embed="rId3"/>
            <a:stretch>
              <a:fillRect/>
            </a:stretch>
          </p:blipFill>
          <p:spPr>
            <a:xfrm>
              <a:off x="0" y="0"/>
              <a:ext cx="2587625" cy="5626100"/>
            </a:xfrm>
            <a:prstGeom prst="rect">
              <a:avLst/>
            </a:prstGeom>
            <a:effectLst/>
          </p:spPr>
        </p:pic>
      </p:grpSp>
    </p:spTree>
    <p:extLst>
      <p:ext uri="{BB962C8B-B14F-4D97-AF65-F5344CB8AC3E}">
        <p14:creationId xmlns:p14="http://schemas.microsoft.com/office/powerpoint/2010/main" val="1020714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5681BCD-61DD-0196-A45D-220259044AEF}"/>
              </a:ext>
            </a:extLst>
          </p:cNvPr>
          <p:cNvSpPr>
            <a:spLocks noGrp="1"/>
          </p:cNvSpPr>
          <p:nvPr>
            <p:ph type="body" idx="1"/>
          </p:nvPr>
        </p:nvSpPr>
        <p:spPr>
          <a:xfrm>
            <a:off x="365760" y="170688"/>
            <a:ext cx="7992090" cy="4664612"/>
          </a:xfrm>
        </p:spPr>
        <p:txBody>
          <a:bodyPr/>
          <a:lstStyle/>
          <a:p>
            <a:pPr marL="76200" indent="0">
              <a:buNone/>
            </a:pPr>
            <a:r>
              <a:rPr lang="en-US" sz="1800" b="1" dirty="0">
                <a:ln>
                  <a:noFill/>
                </a:ln>
                <a:solidFill>
                  <a:srgbClr val="000000"/>
                </a:solidFill>
                <a:effectLst/>
                <a:latin typeface="Times Roman"/>
                <a:ea typeface="Canela Text Regular"/>
                <a:cs typeface="Canela Text Regular"/>
              </a:rPr>
              <a:t>The QR Scanner Module:</a:t>
            </a:r>
            <a:endParaRPr lang="en-IN" sz="1800" dirty="0">
              <a:ln>
                <a:noFill/>
              </a:ln>
              <a:solidFill>
                <a:srgbClr val="000000"/>
              </a:solidFill>
              <a:effectLst/>
              <a:latin typeface="Canela Text Regular"/>
              <a:ea typeface="Canela Text Regular"/>
              <a:cs typeface="Canela Text Regular"/>
            </a:endParaRPr>
          </a:p>
          <a:p>
            <a:pPr marL="76200" indent="0">
              <a:buNone/>
            </a:pPr>
            <a:r>
              <a:rPr lang="en-US" sz="1800" b="1" dirty="0">
                <a:latin typeface="Times Roman"/>
                <a:ea typeface="Arial Unicode MS"/>
                <a:cs typeface="Times New Roman" panose="02020603050405020304" pitchFamily="18" charset="0"/>
              </a:rPr>
              <a:t>QR </a:t>
            </a:r>
            <a:r>
              <a:rPr lang="en-US" sz="1800" b="1" dirty="0">
                <a:effectLst/>
                <a:latin typeface="Times Roman"/>
                <a:ea typeface="Arial Unicode MS"/>
                <a:cs typeface="Times New Roman" panose="02020603050405020304" pitchFamily="18" charset="0"/>
              </a:rPr>
              <a:t>Scanner:</a:t>
            </a:r>
            <a:endParaRPr lang="en-IN" dirty="0"/>
          </a:p>
        </p:txBody>
      </p:sp>
      <p:sp>
        <p:nvSpPr>
          <p:cNvPr id="4" name="Slide Number Placeholder 3">
            <a:extLst>
              <a:ext uri="{FF2B5EF4-FFF2-40B4-BE49-F238E27FC236}">
                <a16:creationId xmlns:a16="http://schemas.microsoft.com/office/drawing/2014/main" id="{C9C75C40-4593-E6F8-4A56-83D9B00CA1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17</a:t>
            </a:fld>
            <a:endParaRPr lang="en"/>
          </a:p>
        </p:txBody>
      </p:sp>
      <p:pic>
        <p:nvPicPr>
          <p:cNvPr id="14" name="officeArt object" descr="Image">
            <a:extLst>
              <a:ext uri="{FF2B5EF4-FFF2-40B4-BE49-F238E27FC236}">
                <a16:creationId xmlns:a16="http://schemas.microsoft.com/office/drawing/2014/main" id="{33043880-2C35-4F29-7172-25EB80097ED0}"/>
              </a:ext>
            </a:extLst>
          </p:cNvPr>
          <p:cNvPicPr/>
          <p:nvPr/>
        </p:nvPicPr>
        <p:blipFill>
          <a:blip r:embed="rId2"/>
          <a:stretch>
            <a:fillRect/>
          </a:stretch>
        </p:blipFill>
        <p:spPr>
          <a:xfrm>
            <a:off x="2017014" y="1096836"/>
            <a:ext cx="5524500" cy="3413125"/>
          </a:xfrm>
          <a:prstGeom prst="rect">
            <a:avLst/>
          </a:prstGeom>
          <a:ln w="12700" cap="flat">
            <a:noFill/>
            <a:miter lim="400000"/>
          </a:ln>
          <a:effectLst/>
        </p:spPr>
      </p:pic>
    </p:spTree>
    <p:extLst>
      <p:ext uri="{BB962C8B-B14F-4D97-AF65-F5344CB8AC3E}">
        <p14:creationId xmlns:p14="http://schemas.microsoft.com/office/powerpoint/2010/main" val="16935085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0272B27-999A-25AD-8D72-128196F97671}"/>
              </a:ext>
            </a:extLst>
          </p:cNvPr>
          <p:cNvSpPr>
            <a:spLocks noGrp="1"/>
          </p:cNvSpPr>
          <p:nvPr>
            <p:ph type="body" idx="1"/>
          </p:nvPr>
        </p:nvSpPr>
        <p:spPr>
          <a:xfrm>
            <a:off x="365760" y="231648"/>
            <a:ext cx="7992090" cy="4603652"/>
          </a:xfrm>
        </p:spPr>
        <p:txBody>
          <a:bodyPr/>
          <a:lstStyle/>
          <a:p>
            <a:pPr marL="76200" indent="0">
              <a:buNone/>
            </a:pPr>
            <a:r>
              <a:rPr lang="en-US" sz="1800" b="1" dirty="0">
                <a:effectLst/>
                <a:latin typeface="Times Roman"/>
                <a:ea typeface="Arial Unicode MS"/>
                <a:cs typeface="Times New Roman" panose="02020603050405020304" pitchFamily="18" charset="0"/>
              </a:rPr>
              <a:t>QR Scanner Result (scanning QR for first time):</a:t>
            </a:r>
            <a:endParaRPr lang="en-IN" dirty="0"/>
          </a:p>
        </p:txBody>
      </p:sp>
      <p:sp>
        <p:nvSpPr>
          <p:cNvPr id="4" name="Slide Number Placeholder 3">
            <a:extLst>
              <a:ext uri="{FF2B5EF4-FFF2-40B4-BE49-F238E27FC236}">
                <a16:creationId xmlns:a16="http://schemas.microsoft.com/office/drawing/2014/main" id="{CDBF068F-CE0C-6BD9-AA19-F5507FA6DEA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18</a:t>
            </a:fld>
            <a:endParaRPr lang="en"/>
          </a:p>
        </p:txBody>
      </p:sp>
      <p:pic>
        <p:nvPicPr>
          <p:cNvPr id="5" name="officeArt object" descr="Image">
            <a:extLst>
              <a:ext uri="{FF2B5EF4-FFF2-40B4-BE49-F238E27FC236}">
                <a16:creationId xmlns:a16="http://schemas.microsoft.com/office/drawing/2014/main" id="{8E2154BB-5E3A-5968-DBB4-00C654660B74}"/>
              </a:ext>
            </a:extLst>
          </p:cNvPr>
          <p:cNvPicPr/>
          <p:nvPr/>
        </p:nvPicPr>
        <p:blipFill>
          <a:blip r:embed="rId2"/>
          <a:stretch>
            <a:fillRect/>
          </a:stretch>
        </p:blipFill>
        <p:spPr>
          <a:xfrm>
            <a:off x="1809750" y="860108"/>
            <a:ext cx="5524500" cy="3423285"/>
          </a:xfrm>
          <a:prstGeom prst="rect">
            <a:avLst/>
          </a:prstGeom>
          <a:ln w="12700" cap="flat">
            <a:noFill/>
            <a:miter lim="400000"/>
          </a:ln>
          <a:effectLst/>
        </p:spPr>
      </p:pic>
    </p:spTree>
    <p:extLst>
      <p:ext uri="{BB962C8B-B14F-4D97-AF65-F5344CB8AC3E}">
        <p14:creationId xmlns:p14="http://schemas.microsoft.com/office/powerpoint/2010/main" val="36005588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6C1A083-C282-0752-5152-632F0B20E955}"/>
              </a:ext>
            </a:extLst>
          </p:cNvPr>
          <p:cNvSpPr>
            <a:spLocks noGrp="1"/>
          </p:cNvSpPr>
          <p:nvPr>
            <p:ph type="body" idx="1"/>
          </p:nvPr>
        </p:nvSpPr>
        <p:spPr>
          <a:xfrm>
            <a:off x="365760" y="212312"/>
            <a:ext cx="7992090" cy="4615844"/>
          </a:xfrm>
        </p:spPr>
        <p:txBody>
          <a:bodyPr/>
          <a:lstStyle/>
          <a:p>
            <a:pPr marL="76200" indent="0">
              <a:buNone/>
            </a:pPr>
            <a:r>
              <a:rPr lang="en-US" sz="2400" b="1" dirty="0">
                <a:effectLst/>
                <a:latin typeface="Times Roman"/>
                <a:ea typeface="Arial Unicode MS"/>
                <a:cs typeface="Times New Roman" panose="02020603050405020304" pitchFamily="18" charset="0"/>
              </a:rPr>
              <a:t>QR Scanner Result (scanning QR for second time):</a:t>
            </a:r>
            <a:endParaRPr lang="en-IN" dirty="0"/>
          </a:p>
          <a:p>
            <a:pPr marL="76200" indent="0">
              <a:buNone/>
            </a:pPr>
            <a:endParaRPr lang="en-IN" dirty="0"/>
          </a:p>
          <a:p>
            <a:pPr marL="76200" indent="0">
              <a:buNone/>
            </a:pPr>
            <a:endParaRPr lang="en-IN" dirty="0"/>
          </a:p>
          <a:p>
            <a:pPr marL="76200" indent="0">
              <a:buNone/>
            </a:pPr>
            <a:endParaRPr lang="en-IN" dirty="0"/>
          </a:p>
          <a:p>
            <a:pPr marL="76200" indent="0">
              <a:buNone/>
            </a:pPr>
            <a:endParaRPr lang="en-IN" dirty="0"/>
          </a:p>
          <a:p>
            <a:pPr marL="76200" indent="0">
              <a:buNone/>
            </a:pPr>
            <a:endParaRPr lang="en-IN" dirty="0"/>
          </a:p>
          <a:p>
            <a:pPr marL="76200" indent="0">
              <a:buNone/>
            </a:pPr>
            <a:endParaRPr lang="en-IN" dirty="0"/>
          </a:p>
        </p:txBody>
      </p:sp>
      <p:sp>
        <p:nvSpPr>
          <p:cNvPr id="4" name="Slide Number Placeholder 3">
            <a:extLst>
              <a:ext uri="{FF2B5EF4-FFF2-40B4-BE49-F238E27FC236}">
                <a16:creationId xmlns:a16="http://schemas.microsoft.com/office/drawing/2014/main" id="{F5E123A8-C9FF-2986-E8E3-3197501E9D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19</a:t>
            </a:fld>
            <a:endParaRPr lang="en"/>
          </a:p>
        </p:txBody>
      </p:sp>
      <p:pic>
        <p:nvPicPr>
          <p:cNvPr id="5" name="officeArt object" descr="Image">
            <a:extLst>
              <a:ext uri="{FF2B5EF4-FFF2-40B4-BE49-F238E27FC236}">
                <a16:creationId xmlns:a16="http://schemas.microsoft.com/office/drawing/2014/main" id="{1C44EA97-7CAD-4103-A561-D030843F2799}"/>
              </a:ext>
            </a:extLst>
          </p:cNvPr>
          <p:cNvPicPr/>
          <p:nvPr/>
        </p:nvPicPr>
        <p:blipFill>
          <a:blip r:embed="rId2"/>
          <a:stretch>
            <a:fillRect/>
          </a:stretch>
        </p:blipFill>
        <p:spPr>
          <a:xfrm>
            <a:off x="1899821" y="972568"/>
            <a:ext cx="5524500" cy="3423285"/>
          </a:xfrm>
          <a:prstGeom prst="rect">
            <a:avLst/>
          </a:prstGeom>
          <a:ln w="12700" cap="flat">
            <a:noFill/>
            <a:miter lim="400000"/>
          </a:ln>
          <a:effectLst/>
        </p:spPr>
      </p:pic>
    </p:spTree>
    <p:extLst>
      <p:ext uri="{BB962C8B-B14F-4D97-AF65-F5344CB8AC3E}">
        <p14:creationId xmlns:p14="http://schemas.microsoft.com/office/powerpoint/2010/main" val="42065247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79C5763A-5570-B4A8-060F-A3354F407FA5}"/>
              </a:ext>
            </a:extLst>
          </p:cNvPr>
          <p:cNvSpPr>
            <a:spLocks noGrp="1"/>
          </p:cNvSpPr>
          <p:nvPr>
            <p:ph type="subTitle" idx="1"/>
          </p:nvPr>
        </p:nvSpPr>
        <p:spPr>
          <a:xfrm>
            <a:off x="1655700" y="1175568"/>
            <a:ext cx="5832600" cy="784800"/>
          </a:xfrm>
        </p:spPr>
        <p:txBody>
          <a:bodyPr/>
          <a:lstStyle/>
          <a:p>
            <a:r>
              <a:rPr lang="en-US" b="1" dirty="0">
                <a:solidFill>
                  <a:schemeClr val="accent1"/>
                </a:solidFill>
                <a:latin typeface="Roboto Slab" panose="020B0604020202020204" charset="0"/>
                <a:ea typeface="Roboto Slab" panose="020B0604020202020204" charset="0"/>
              </a:rPr>
              <a:t>QR PAYMENTS SYSTEM</a:t>
            </a:r>
            <a:endParaRPr lang="en-IN" b="1" dirty="0">
              <a:solidFill>
                <a:schemeClr val="accent1"/>
              </a:solidFill>
              <a:latin typeface="Roboto Slab" panose="020B0604020202020204" charset="0"/>
              <a:ea typeface="Roboto Slab" panose="020B0604020202020204" charset="0"/>
            </a:endParaRPr>
          </a:p>
        </p:txBody>
      </p:sp>
      <p:pic>
        <p:nvPicPr>
          <p:cNvPr id="5" name="Picture 4">
            <a:extLst>
              <a:ext uri="{FF2B5EF4-FFF2-40B4-BE49-F238E27FC236}">
                <a16:creationId xmlns:a16="http://schemas.microsoft.com/office/drawing/2014/main" id="{30D3ED32-CC6B-6270-D7F4-1A4A4EAC02E6}"/>
              </a:ext>
            </a:extLst>
          </p:cNvPr>
          <p:cNvPicPr>
            <a:picLocks noChangeAspect="1"/>
          </p:cNvPicPr>
          <p:nvPr/>
        </p:nvPicPr>
        <p:blipFill>
          <a:blip r:embed="rId2"/>
          <a:stretch>
            <a:fillRect/>
          </a:stretch>
        </p:blipFill>
        <p:spPr>
          <a:xfrm>
            <a:off x="2550319" y="2021681"/>
            <a:ext cx="3121819" cy="3121819"/>
          </a:xfrm>
          <a:prstGeom prst="rect">
            <a:avLst/>
          </a:prstGeom>
        </p:spPr>
      </p:pic>
    </p:spTree>
    <p:extLst>
      <p:ext uri="{BB962C8B-B14F-4D97-AF65-F5344CB8AC3E}">
        <p14:creationId xmlns:p14="http://schemas.microsoft.com/office/powerpoint/2010/main" val="17313752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5B047C6-80BE-1763-2AF5-F813A8F3EE3F}"/>
              </a:ext>
            </a:extLst>
          </p:cNvPr>
          <p:cNvSpPr>
            <a:spLocks noGrp="1"/>
          </p:cNvSpPr>
          <p:nvPr>
            <p:ph type="body" idx="1"/>
          </p:nvPr>
        </p:nvSpPr>
        <p:spPr>
          <a:xfrm>
            <a:off x="329184" y="146304"/>
            <a:ext cx="8028666" cy="4688996"/>
          </a:xfrm>
        </p:spPr>
        <p:txBody>
          <a:bodyPr/>
          <a:lstStyle/>
          <a:p>
            <a:pPr marL="76200" indent="0">
              <a:buNone/>
            </a:pPr>
            <a:r>
              <a:rPr lang="en-US" sz="1800" b="1" dirty="0">
                <a:effectLst/>
                <a:latin typeface="Times Roman"/>
                <a:ea typeface="Arial Unicode MS"/>
                <a:cs typeface="Times New Roman" panose="02020603050405020304" pitchFamily="18" charset="0"/>
              </a:rPr>
              <a:t>Database Schemas:</a:t>
            </a:r>
          </a:p>
          <a:p>
            <a:pPr marL="76200" indent="0">
              <a:buNone/>
            </a:pPr>
            <a:r>
              <a:rPr lang="en-US" sz="1800" b="1" dirty="0">
                <a:effectLst/>
                <a:latin typeface="Times Roman"/>
                <a:ea typeface="Arial Unicode MS"/>
                <a:cs typeface="Times New Roman" panose="02020603050405020304" pitchFamily="18" charset="0"/>
              </a:rPr>
              <a:t>Customers Details:</a:t>
            </a:r>
          </a:p>
          <a:p>
            <a:pPr marL="76200" indent="0">
              <a:buNone/>
            </a:pPr>
            <a:endParaRPr lang="en-IN" dirty="0"/>
          </a:p>
        </p:txBody>
      </p:sp>
      <p:sp>
        <p:nvSpPr>
          <p:cNvPr id="4" name="Slide Number Placeholder 3">
            <a:extLst>
              <a:ext uri="{FF2B5EF4-FFF2-40B4-BE49-F238E27FC236}">
                <a16:creationId xmlns:a16="http://schemas.microsoft.com/office/drawing/2014/main" id="{6479A9E4-3376-3195-0BC7-748DE54329F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20</a:t>
            </a:fld>
            <a:endParaRPr lang="en"/>
          </a:p>
        </p:txBody>
      </p:sp>
      <p:pic>
        <p:nvPicPr>
          <p:cNvPr id="5" name="officeArt object" descr="Image">
            <a:extLst>
              <a:ext uri="{FF2B5EF4-FFF2-40B4-BE49-F238E27FC236}">
                <a16:creationId xmlns:a16="http://schemas.microsoft.com/office/drawing/2014/main" id="{89ACC0AD-0B77-62E6-C835-DDCC9B6923E6}"/>
              </a:ext>
            </a:extLst>
          </p:cNvPr>
          <p:cNvPicPr/>
          <p:nvPr/>
        </p:nvPicPr>
        <p:blipFill>
          <a:blip r:embed="rId2"/>
          <a:stretch>
            <a:fillRect/>
          </a:stretch>
        </p:blipFill>
        <p:spPr>
          <a:xfrm>
            <a:off x="1809750" y="808765"/>
            <a:ext cx="5524500" cy="4026535"/>
          </a:xfrm>
          <a:prstGeom prst="rect">
            <a:avLst/>
          </a:prstGeom>
          <a:ln w="12700" cap="flat">
            <a:noFill/>
            <a:miter lim="400000"/>
          </a:ln>
          <a:effectLst/>
        </p:spPr>
      </p:pic>
    </p:spTree>
    <p:extLst>
      <p:ext uri="{BB962C8B-B14F-4D97-AF65-F5344CB8AC3E}">
        <p14:creationId xmlns:p14="http://schemas.microsoft.com/office/powerpoint/2010/main" val="6612418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174AB6D-D554-DF1C-A5D8-FEC382E8CDC5}"/>
              </a:ext>
            </a:extLst>
          </p:cNvPr>
          <p:cNvSpPr>
            <a:spLocks noGrp="1"/>
          </p:cNvSpPr>
          <p:nvPr>
            <p:ph type="body" idx="1"/>
          </p:nvPr>
        </p:nvSpPr>
        <p:spPr>
          <a:xfrm>
            <a:off x="280416" y="231648"/>
            <a:ext cx="8077434" cy="4603652"/>
          </a:xfrm>
        </p:spPr>
        <p:txBody>
          <a:bodyPr/>
          <a:lstStyle/>
          <a:p>
            <a:pPr marL="76200" indent="0">
              <a:buNone/>
            </a:pPr>
            <a:r>
              <a:rPr lang="en-US" sz="1800" b="1" dirty="0">
                <a:effectLst/>
                <a:latin typeface="Times Roman"/>
                <a:ea typeface="Arial Unicode MS"/>
                <a:cs typeface="Times New Roman" panose="02020603050405020304" pitchFamily="18" charset="0"/>
              </a:rPr>
              <a:t>Food Stalls Tables:</a:t>
            </a:r>
          </a:p>
          <a:p>
            <a:pPr marL="76200" indent="0">
              <a:buNone/>
            </a:pPr>
            <a:r>
              <a:rPr lang="en-US" sz="1800" b="1" dirty="0">
                <a:effectLst/>
                <a:latin typeface="Times Roman"/>
                <a:ea typeface="Arial Unicode MS"/>
                <a:cs typeface="Times New Roman" panose="02020603050405020304" pitchFamily="18" charset="0"/>
              </a:rPr>
              <a:t>Bombay Chat:</a:t>
            </a:r>
          </a:p>
          <a:p>
            <a:pPr marL="76200" indent="0">
              <a:buNone/>
            </a:pPr>
            <a:endParaRPr lang="en-IN" dirty="0"/>
          </a:p>
        </p:txBody>
      </p:sp>
      <p:sp>
        <p:nvSpPr>
          <p:cNvPr id="4" name="Slide Number Placeholder 3">
            <a:extLst>
              <a:ext uri="{FF2B5EF4-FFF2-40B4-BE49-F238E27FC236}">
                <a16:creationId xmlns:a16="http://schemas.microsoft.com/office/drawing/2014/main" id="{D9478CC1-B625-E682-21AC-559DE66139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21</a:t>
            </a:fld>
            <a:endParaRPr lang="en"/>
          </a:p>
        </p:txBody>
      </p:sp>
      <p:pic>
        <p:nvPicPr>
          <p:cNvPr id="5" name="officeArt object" descr="Image">
            <a:extLst>
              <a:ext uri="{FF2B5EF4-FFF2-40B4-BE49-F238E27FC236}">
                <a16:creationId xmlns:a16="http://schemas.microsoft.com/office/drawing/2014/main" id="{972E9D0B-E2B7-2934-4D81-01347494D043}"/>
              </a:ext>
            </a:extLst>
          </p:cNvPr>
          <p:cNvPicPr/>
          <p:nvPr/>
        </p:nvPicPr>
        <p:blipFill>
          <a:blip r:embed="rId2"/>
          <a:stretch>
            <a:fillRect/>
          </a:stretch>
        </p:blipFill>
        <p:spPr>
          <a:xfrm>
            <a:off x="2334006" y="861696"/>
            <a:ext cx="5524500" cy="4084955"/>
          </a:xfrm>
          <a:prstGeom prst="rect">
            <a:avLst/>
          </a:prstGeom>
          <a:ln w="12700" cap="flat">
            <a:noFill/>
            <a:miter lim="400000"/>
          </a:ln>
          <a:effectLst/>
        </p:spPr>
      </p:pic>
    </p:spTree>
    <p:extLst>
      <p:ext uri="{BB962C8B-B14F-4D97-AF65-F5344CB8AC3E}">
        <p14:creationId xmlns:p14="http://schemas.microsoft.com/office/powerpoint/2010/main" val="24454288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3E9F8C1-E534-D4C6-5B58-CAE2B10D9E0A}"/>
              </a:ext>
            </a:extLst>
          </p:cNvPr>
          <p:cNvSpPr>
            <a:spLocks noGrp="1"/>
          </p:cNvSpPr>
          <p:nvPr>
            <p:ph type="body" idx="1"/>
          </p:nvPr>
        </p:nvSpPr>
        <p:spPr>
          <a:xfrm>
            <a:off x="280416" y="109728"/>
            <a:ext cx="8077434" cy="4725572"/>
          </a:xfrm>
        </p:spPr>
        <p:txBody>
          <a:bodyPr/>
          <a:lstStyle/>
          <a:p>
            <a:pPr marL="76200" indent="0">
              <a:buNone/>
            </a:pPr>
            <a:r>
              <a:rPr lang="en-US" sz="1800" b="1" dirty="0">
                <a:effectLst/>
                <a:latin typeface="Times Roman"/>
                <a:ea typeface="Arial Unicode MS"/>
                <a:cs typeface="Times New Roman" panose="02020603050405020304" pitchFamily="18" charset="0"/>
              </a:rPr>
              <a:t>Fast Food:</a:t>
            </a:r>
            <a:endParaRPr lang="en-IN" sz="1800" dirty="0">
              <a:ln>
                <a:noFill/>
              </a:ln>
              <a:solidFill>
                <a:srgbClr val="000000"/>
              </a:solidFill>
              <a:effectLst/>
              <a:latin typeface="Canela Text Regular"/>
              <a:ea typeface="Canela Text Regular"/>
              <a:cs typeface="Canela Text Regular"/>
            </a:endParaRPr>
          </a:p>
          <a:p>
            <a:pPr marL="76200" indent="0">
              <a:buNone/>
            </a:pPr>
            <a:endParaRPr lang="en-IN" dirty="0"/>
          </a:p>
        </p:txBody>
      </p:sp>
      <p:sp>
        <p:nvSpPr>
          <p:cNvPr id="4" name="Slide Number Placeholder 3">
            <a:extLst>
              <a:ext uri="{FF2B5EF4-FFF2-40B4-BE49-F238E27FC236}">
                <a16:creationId xmlns:a16="http://schemas.microsoft.com/office/drawing/2014/main" id="{3F16A20C-68D4-79E7-1F25-E916636F609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22</a:t>
            </a:fld>
            <a:endParaRPr lang="en"/>
          </a:p>
        </p:txBody>
      </p:sp>
      <p:pic>
        <p:nvPicPr>
          <p:cNvPr id="5" name="officeArt object" descr="Image">
            <a:extLst>
              <a:ext uri="{FF2B5EF4-FFF2-40B4-BE49-F238E27FC236}">
                <a16:creationId xmlns:a16="http://schemas.microsoft.com/office/drawing/2014/main" id="{727C3D9D-7601-8F0B-3496-8F110A33285A}"/>
              </a:ext>
            </a:extLst>
          </p:cNvPr>
          <p:cNvPicPr/>
          <p:nvPr/>
        </p:nvPicPr>
        <p:blipFill>
          <a:blip r:embed="rId2"/>
          <a:stretch>
            <a:fillRect/>
          </a:stretch>
        </p:blipFill>
        <p:spPr>
          <a:xfrm>
            <a:off x="1809750" y="529273"/>
            <a:ext cx="5524500" cy="4084955"/>
          </a:xfrm>
          <a:prstGeom prst="rect">
            <a:avLst/>
          </a:prstGeom>
          <a:ln w="12700" cap="flat">
            <a:noFill/>
            <a:miter lim="400000"/>
          </a:ln>
          <a:effectLst/>
        </p:spPr>
      </p:pic>
    </p:spTree>
    <p:extLst>
      <p:ext uri="{BB962C8B-B14F-4D97-AF65-F5344CB8AC3E}">
        <p14:creationId xmlns:p14="http://schemas.microsoft.com/office/powerpoint/2010/main" val="12921076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1AD5B9-F106-A240-B0BA-1394B080E74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23</a:t>
            </a:fld>
            <a:endParaRPr lang="en"/>
          </a:p>
        </p:txBody>
      </p:sp>
      <p:pic>
        <p:nvPicPr>
          <p:cNvPr id="5" name="officeArt object" descr="Image">
            <a:extLst>
              <a:ext uri="{FF2B5EF4-FFF2-40B4-BE49-F238E27FC236}">
                <a16:creationId xmlns:a16="http://schemas.microsoft.com/office/drawing/2014/main" id="{E9C01C42-794E-2542-404A-C7F3436057CA}"/>
              </a:ext>
            </a:extLst>
          </p:cNvPr>
          <p:cNvPicPr/>
          <p:nvPr/>
        </p:nvPicPr>
        <p:blipFill>
          <a:blip r:embed="rId2"/>
          <a:stretch>
            <a:fillRect/>
          </a:stretch>
        </p:blipFill>
        <p:spPr>
          <a:xfrm>
            <a:off x="1809750" y="529273"/>
            <a:ext cx="5524500" cy="4084955"/>
          </a:xfrm>
          <a:prstGeom prst="rect">
            <a:avLst/>
          </a:prstGeom>
          <a:ln w="12700" cap="flat">
            <a:noFill/>
            <a:miter lim="400000"/>
          </a:ln>
          <a:effectLst/>
        </p:spPr>
      </p:pic>
      <p:sp>
        <p:nvSpPr>
          <p:cNvPr id="6" name="TextBox 5">
            <a:extLst>
              <a:ext uri="{FF2B5EF4-FFF2-40B4-BE49-F238E27FC236}">
                <a16:creationId xmlns:a16="http://schemas.microsoft.com/office/drawing/2014/main" id="{BE511F73-B768-4F95-0833-CBEFFEC27718}"/>
              </a:ext>
            </a:extLst>
          </p:cNvPr>
          <p:cNvSpPr txBox="1"/>
          <p:nvPr/>
        </p:nvSpPr>
        <p:spPr>
          <a:xfrm>
            <a:off x="407194" y="296168"/>
            <a:ext cx="4572000" cy="307777"/>
          </a:xfrm>
          <a:prstGeom prst="rect">
            <a:avLst/>
          </a:prstGeom>
          <a:noFill/>
        </p:spPr>
        <p:txBody>
          <a:bodyPr wrap="square">
            <a:spAutoFit/>
          </a:bodyPr>
          <a:lstStyle/>
          <a:p>
            <a:pPr marL="76200" indent="0">
              <a:buNone/>
            </a:pPr>
            <a:r>
              <a:rPr lang="en-US" b="1" dirty="0" err="1">
                <a:latin typeface="Times Roman"/>
                <a:ea typeface="Arial Unicode MS"/>
                <a:cs typeface="Times New Roman" panose="02020603050405020304" pitchFamily="18" charset="0"/>
              </a:rPr>
              <a:t>ChillZone</a:t>
            </a:r>
            <a:r>
              <a:rPr lang="en-US" sz="1400" b="1" dirty="0">
                <a:effectLst/>
                <a:latin typeface="Times Roman"/>
                <a:ea typeface="Arial Unicode MS"/>
                <a:cs typeface="Times New Roman" panose="02020603050405020304" pitchFamily="18" charset="0"/>
              </a:rPr>
              <a:t>:</a:t>
            </a:r>
            <a:endParaRPr lang="en-IN" dirty="0"/>
          </a:p>
        </p:txBody>
      </p:sp>
    </p:spTree>
    <p:extLst>
      <p:ext uri="{BB962C8B-B14F-4D97-AF65-F5344CB8AC3E}">
        <p14:creationId xmlns:p14="http://schemas.microsoft.com/office/powerpoint/2010/main" val="21137308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2DBDCAD2-96C4-5F5F-7AB4-5ED8390892EE}"/>
              </a:ext>
            </a:extLst>
          </p:cNvPr>
          <p:cNvSpPr>
            <a:spLocks noGrp="1"/>
          </p:cNvSpPr>
          <p:nvPr>
            <p:ph type="body" idx="1"/>
          </p:nvPr>
        </p:nvSpPr>
        <p:spPr>
          <a:xfrm>
            <a:off x="316992" y="280416"/>
            <a:ext cx="8040858" cy="4554884"/>
          </a:xfrm>
        </p:spPr>
        <p:txBody>
          <a:bodyPr/>
          <a:lstStyle/>
          <a:p>
            <a:pPr marL="76200" indent="0">
              <a:buNone/>
            </a:pPr>
            <a:r>
              <a:rPr lang="en-US" sz="1800" b="1" dirty="0">
                <a:effectLst/>
                <a:latin typeface="Times Roman"/>
                <a:ea typeface="Arial Unicode MS"/>
                <a:cs typeface="Times New Roman" panose="02020603050405020304" pitchFamily="18" charset="0"/>
              </a:rPr>
              <a:t>Frankie:</a:t>
            </a:r>
            <a:endParaRPr lang="en-IN" sz="1800" dirty="0"/>
          </a:p>
          <a:p>
            <a:pPr marL="76200" indent="0">
              <a:buNone/>
            </a:pPr>
            <a:endParaRPr lang="en-IN" dirty="0"/>
          </a:p>
        </p:txBody>
      </p:sp>
      <p:sp>
        <p:nvSpPr>
          <p:cNvPr id="4" name="Slide Number Placeholder 3">
            <a:extLst>
              <a:ext uri="{FF2B5EF4-FFF2-40B4-BE49-F238E27FC236}">
                <a16:creationId xmlns:a16="http://schemas.microsoft.com/office/drawing/2014/main" id="{127BCD3B-23B4-6D70-588D-A924BBB328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24</a:t>
            </a:fld>
            <a:endParaRPr lang="en"/>
          </a:p>
        </p:txBody>
      </p:sp>
      <p:pic>
        <p:nvPicPr>
          <p:cNvPr id="5" name="officeArt object" descr="Image">
            <a:extLst>
              <a:ext uri="{FF2B5EF4-FFF2-40B4-BE49-F238E27FC236}">
                <a16:creationId xmlns:a16="http://schemas.microsoft.com/office/drawing/2014/main" id="{D8EC844E-B9CB-C845-3502-A09AD3DB0145}"/>
              </a:ext>
            </a:extLst>
          </p:cNvPr>
          <p:cNvPicPr/>
          <p:nvPr/>
        </p:nvPicPr>
        <p:blipFill>
          <a:blip r:embed="rId2"/>
          <a:stretch>
            <a:fillRect/>
          </a:stretch>
        </p:blipFill>
        <p:spPr>
          <a:xfrm>
            <a:off x="1809750" y="536417"/>
            <a:ext cx="5524500" cy="4084955"/>
          </a:xfrm>
          <a:prstGeom prst="rect">
            <a:avLst/>
          </a:prstGeom>
          <a:ln w="12700" cap="flat">
            <a:noFill/>
            <a:miter lim="400000"/>
          </a:ln>
          <a:effectLst/>
        </p:spPr>
      </p:pic>
    </p:spTree>
    <p:extLst>
      <p:ext uri="{BB962C8B-B14F-4D97-AF65-F5344CB8AC3E}">
        <p14:creationId xmlns:p14="http://schemas.microsoft.com/office/powerpoint/2010/main" val="40557306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02E5423-0A22-B4F4-E141-E7FF8EFD1E9B}"/>
              </a:ext>
            </a:extLst>
          </p:cNvPr>
          <p:cNvSpPr>
            <a:spLocks noGrp="1"/>
          </p:cNvSpPr>
          <p:nvPr>
            <p:ph type="body" idx="1"/>
          </p:nvPr>
        </p:nvSpPr>
        <p:spPr>
          <a:xfrm>
            <a:off x="190916" y="116872"/>
            <a:ext cx="8166934" cy="4725572"/>
          </a:xfrm>
        </p:spPr>
        <p:txBody>
          <a:bodyPr/>
          <a:lstStyle/>
          <a:p>
            <a:pPr marL="76200" indent="0">
              <a:lnSpc>
                <a:spcPct val="110000"/>
              </a:lnSpc>
              <a:spcAft>
                <a:spcPts val="1200"/>
              </a:spcAft>
              <a:buNone/>
            </a:pPr>
            <a:r>
              <a:rPr lang="en-US" sz="1800" b="1" dirty="0">
                <a:ln>
                  <a:noFill/>
                </a:ln>
                <a:solidFill>
                  <a:srgbClr val="000000"/>
                </a:solidFill>
                <a:effectLst/>
                <a:latin typeface="Times Roman"/>
                <a:ea typeface="Canela Text Regular"/>
                <a:cs typeface="Canela Text Regular"/>
              </a:rPr>
              <a:t>Bombay Chat Orders Table:</a:t>
            </a:r>
            <a:r>
              <a:rPr lang="en-IN" dirty="0"/>
              <a:t>		</a:t>
            </a:r>
          </a:p>
        </p:txBody>
      </p:sp>
      <p:sp>
        <p:nvSpPr>
          <p:cNvPr id="4" name="Slide Number Placeholder 3">
            <a:extLst>
              <a:ext uri="{FF2B5EF4-FFF2-40B4-BE49-F238E27FC236}">
                <a16:creationId xmlns:a16="http://schemas.microsoft.com/office/drawing/2014/main" id="{B7EB7783-31CF-616C-5DA9-2B731BD49B1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25</a:t>
            </a:fld>
            <a:endParaRPr lang="en"/>
          </a:p>
        </p:txBody>
      </p:sp>
      <p:sp>
        <p:nvSpPr>
          <p:cNvPr id="5" name="Rectangle 2">
            <a:extLst>
              <a:ext uri="{FF2B5EF4-FFF2-40B4-BE49-F238E27FC236}">
                <a16:creationId xmlns:a16="http://schemas.microsoft.com/office/drawing/2014/main" id="{19E04097-4B1B-6EF1-FBF1-78142E846763}"/>
              </a:ext>
            </a:extLst>
          </p:cNvPr>
          <p:cNvSpPr>
            <a:spLocks noChangeArrowheads="1"/>
          </p:cNvSpPr>
          <p:nvPr/>
        </p:nvSpPr>
        <p:spPr bwMode="auto">
          <a:xfrm>
            <a:off x="276641" y="670890"/>
            <a:ext cx="5160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800" dirty="0">
                <a:latin typeface="Arial" panose="020B0604020202020204" pitchFamily="34" charset="0"/>
                <a:ea typeface="Times Roman" charset="0"/>
                <a:cs typeface="Times Roman" charset="0"/>
              </a:rPr>
              <a:t>This </a:t>
            </a:r>
            <a:r>
              <a:rPr kumimoji="0" lang="en-US" altLang="en-US" sz="1800" b="0" i="0" u="none" strike="noStrike" cap="none" normalizeH="0" baseline="0" dirty="0">
                <a:ln>
                  <a:noFill/>
                </a:ln>
                <a:solidFill>
                  <a:srgbClr val="000000"/>
                </a:solidFill>
                <a:effectLst/>
                <a:latin typeface="Arial" panose="020B0604020202020204" pitchFamily="34" charset="0"/>
                <a:ea typeface="Times Roman" charset="0"/>
                <a:cs typeface="Times Roman" charset="0"/>
              </a:rPr>
              <a:t>able stores the details of order details of the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6145" name="officeArt object" descr="Image">
            <a:extLst>
              <a:ext uri="{FF2B5EF4-FFF2-40B4-BE49-F238E27FC236}">
                <a16:creationId xmlns:a16="http://schemas.microsoft.com/office/drawing/2014/main" id="{D238EB7C-BB5C-DF01-02FF-F7F0AB4909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145190"/>
            <a:ext cx="5524500"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Rectangle 3">
            <a:extLst>
              <a:ext uri="{FF2B5EF4-FFF2-40B4-BE49-F238E27FC236}">
                <a16:creationId xmlns:a16="http://schemas.microsoft.com/office/drawing/2014/main" id="{7B25EA78-F1C5-F584-23EF-1F65C48A421E}"/>
              </a:ext>
            </a:extLst>
          </p:cNvPr>
          <p:cNvSpPr>
            <a:spLocks noChangeArrowheads="1"/>
          </p:cNvSpPr>
          <p:nvPr/>
        </p:nvSpPr>
        <p:spPr bwMode="auto">
          <a:xfrm>
            <a:off x="276641" y="114519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Roman" charset="0"/>
                <a:ea typeface="Canela Text Regular" charset="0"/>
                <a:cs typeface="Canela Text Regular" charset="0"/>
              </a:rPr>
              <a:t> Bombay chat food stall.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521247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3D81925-79D3-5FDC-136F-96209AB822C7}"/>
              </a:ext>
            </a:extLst>
          </p:cNvPr>
          <p:cNvSpPr>
            <a:spLocks noGrp="1"/>
          </p:cNvSpPr>
          <p:nvPr>
            <p:ph type="body" idx="1"/>
          </p:nvPr>
        </p:nvSpPr>
        <p:spPr>
          <a:xfrm>
            <a:off x="329184" y="219456"/>
            <a:ext cx="8028666" cy="4615844"/>
          </a:xfrm>
        </p:spPr>
        <p:txBody>
          <a:bodyPr/>
          <a:lstStyle/>
          <a:p>
            <a:pPr marL="76200" indent="0">
              <a:lnSpc>
                <a:spcPct val="110000"/>
              </a:lnSpc>
              <a:spcAft>
                <a:spcPts val="1200"/>
              </a:spcAft>
              <a:buNone/>
            </a:pPr>
            <a:r>
              <a:rPr lang="en-US" sz="1800" b="1" dirty="0" err="1">
                <a:ln>
                  <a:noFill/>
                </a:ln>
                <a:solidFill>
                  <a:srgbClr val="000000"/>
                </a:solidFill>
                <a:effectLst/>
                <a:latin typeface="Times Roman"/>
                <a:ea typeface="Canela Text Regular"/>
                <a:cs typeface="Canela Text Regular"/>
              </a:rPr>
              <a:t>ChillZone</a:t>
            </a:r>
            <a:r>
              <a:rPr lang="en-US" sz="1800" b="1" dirty="0">
                <a:ln>
                  <a:noFill/>
                </a:ln>
                <a:solidFill>
                  <a:srgbClr val="000000"/>
                </a:solidFill>
                <a:effectLst/>
                <a:latin typeface="Times Roman"/>
                <a:ea typeface="Canela Text Regular"/>
                <a:cs typeface="Canela Text Regular"/>
              </a:rPr>
              <a:t> Orders Table:</a:t>
            </a:r>
            <a:endParaRPr lang="en-IN" sz="1800" b="1" dirty="0">
              <a:solidFill>
                <a:srgbClr val="000000"/>
              </a:solidFill>
              <a:latin typeface="Canela Text Regular"/>
              <a:ea typeface="Canela Text Regular"/>
              <a:cs typeface="Canela Text Regular"/>
            </a:endParaRPr>
          </a:p>
          <a:p>
            <a:pPr marL="76200" indent="0">
              <a:lnSpc>
                <a:spcPct val="110000"/>
              </a:lnSpc>
              <a:spcAft>
                <a:spcPts val="1200"/>
              </a:spcAft>
              <a:buNone/>
            </a:pPr>
            <a:r>
              <a:rPr lang="en-US" sz="1800" dirty="0">
                <a:effectLst/>
                <a:latin typeface="Times Roman"/>
                <a:ea typeface="Arial Unicode MS"/>
                <a:cs typeface="Times New Roman" panose="02020603050405020304" pitchFamily="18" charset="0"/>
              </a:rPr>
              <a:t>This table stores the details of order details of the </a:t>
            </a:r>
            <a:r>
              <a:rPr lang="en-US" sz="1800" dirty="0" err="1">
                <a:effectLst/>
                <a:latin typeface="Times Roman"/>
                <a:ea typeface="Arial Unicode MS"/>
                <a:cs typeface="Times New Roman" panose="02020603050405020304" pitchFamily="18" charset="0"/>
              </a:rPr>
              <a:t>ChillZone</a:t>
            </a:r>
            <a:r>
              <a:rPr lang="en-US" sz="1800" dirty="0">
                <a:effectLst/>
                <a:latin typeface="Times Roman"/>
                <a:ea typeface="Arial Unicode MS"/>
                <a:cs typeface="Times New Roman" panose="02020603050405020304" pitchFamily="18" charset="0"/>
              </a:rPr>
              <a:t> Food stall.</a:t>
            </a:r>
            <a:endParaRPr lang="en-IN" dirty="0"/>
          </a:p>
        </p:txBody>
      </p:sp>
      <p:sp>
        <p:nvSpPr>
          <p:cNvPr id="4" name="Slide Number Placeholder 3">
            <a:extLst>
              <a:ext uri="{FF2B5EF4-FFF2-40B4-BE49-F238E27FC236}">
                <a16:creationId xmlns:a16="http://schemas.microsoft.com/office/drawing/2014/main" id="{ABE5F14E-7019-93EA-DC8D-107E7EA67CA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26</a:t>
            </a:fld>
            <a:endParaRPr lang="en"/>
          </a:p>
        </p:txBody>
      </p:sp>
      <p:pic>
        <p:nvPicPr>
          <p:cNvPr id="5" name="officeArt object" descr="Image">
            <a:extLst>
              <a:ext uri="{FF2B5EF4-FFF2-40B4-BE49-F238E27FC236}">
                <a16:creationId xmlns:a16="http://schemas.microsoft.com/office/drawing/2014/main" id="{5472B98B-69B0-337C-1CD1-F91BA3B71A35}"/>
              </a:ext>
            </a:extLst>
          </p:cNvPr>
          <p:cNvPicPr/>
          <p:nvPr/>
        </p:nvPicPr>
        <p:blipFill>
          <a:blip r:embed="rId2"/>
          <a:stretch>
            <a:fillRect/>
          </a:stretch>
        </p:blipFill>
        <p:spPr>
          <a:xfrm>
            <a:off x="2626614" y="1151065"/>
            <a:ext cx="5524500" cy="4084955"/>
          </a:xfrm>
          <a:prstGeom prst="rect">
            <a:avLst/>
          </a:prstGeom>
          <a:ln w="12700" cap="flat">
            <a:noFill/>
            <a:miter lim="400000"/>
          </a:ln>
          <a:effectLst/>
        </p:spPr>
      </p:pic>
    </p:spTree>
    <p:extLst>
      <p:ext uri="{BB962C8B-B14F-4D97-AF65-F5344CB8AC3E}">
        <p14:creationId xmlns:p14="http://schemas.microsoft.com/office/powerpoint/2010/main" val="31700692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D16D2EF-CD1D-F4ED-2816-C1B3CAB71739}"/>
              </a:ext>
            </a:extLst>
          </p:cNvPr>
          <p:cNvSpPr>
            <a:spLocks noGrp="1"/>
          </p:cNvSpPr>
          <p:nvPr>
            <p:ph type="body" idx="1"/>
          </p:nvPr>
        </p:nvSpPr>
        <p:spPr>
          <a:xfrm>
            <a:off x="190916" y="256032"/>
            <a:ext cx="8166934" cy="4579268"/>
          </a:xfrm>
        </p:spPr>
        <p:txBody>
          <a:bodyPr/>
          <a:lstStyle/>
          <a:p>
            <a:pPr marL="76200" indent="0">
              <a:buNone/>
            </a:pPr>
            <a:r>
              <a:rPr lang="en-US" sz="1800" b="1" dirty="0">
                <a:effectLst/>
                <a:latin typeface="Times Roman"/>
                <a:ea typeface="Arial Unicode MS"/>
                <a:cs typeface="Times New Roman" panose="02020603050405020304" pitchFamily="18" charset="0"/>
              </a:rPr>
              <a:t>QR Records Table:</a:t>
            </a:r>
            <a:endParaRPr lang="en-IN" dirty="0"/>
          </a:p>
        </p:txBody>
      </p:sp>
      <p:sp>
        <p:nvSpPr>
          <p:cNvPr id="4" name="Slide Number Placeholder 3">
            <a:extLst>
              <a:ext uri="{FF2B5EF4-FFF2-40B4-BE49-F238E27FC236}">
                <a16:creationId xmlns:a16="http://schemas.microsoft.com/office/drawing/2014/main" id="{E9CBA83E-273D-6809-FAB9-F99B6251A4F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27</a:t>
            </a:fld>
            <a:endParaRPr lang="en"/>
          </a:p>
        </p:txBody>
      </p:sp>
      <p:pic>
        <p:nvPicPr>
          <p:cNvPr id="5" name="officeArt object" descr="Image">
            <a:extLst>
              <a:ext uri="{FF2B5EF4-FFF2-40B4-BE49-F238E27FC236}">
                <a16:creationId xmlns:a16="http://schemas.microsoft.com/office/drawing/2014/main" id="{12CB4413-1344-1662-CE63-EF4D12A26653}"/>
              </a:ext>
            </a:extLst>
          </p:cNvPr>
          <p:cNvPicPr/>
          <p:nvPr/>
        </p:nvPicPr>
        <p:blipFill>
          <a:blip r:embed="rId2"/>
          <a:stretch>
            <a:fillRect/>
          </a:stretch>
        </p:blipFill>
        <p:spPr>
          <a:xfrm>
            <a:off x="2211324" y="1058545"/>
            <a:ext cx="5524500" cy="4084955"/>
          </a:xfrm>
          <a:prstGeom prst="rect">
            <a:avLst/>
          </a:prstGeom>
          <a:ln w="12700" cap="flat">
            <a:noFill/>
            <a:miter lim="400000"/>
          </a:ln>
          <a:effectLst/>
        </p:spPr>
      </p:pic>
      <p:sp>
        <p:nvSpPr>
          <p:cNvPr id="6" name="TextBox 5">
            <a:extLst>
              <a:ext uri="{FF2B5EF4-FFF2-40B4-BE49-F238E27FC236}">
                <a16:creationId xmlns:a16="http://schemas.microsoft.com/office/drawing/2014/main" id="{7EC45C62-1F84-8888-BC82-891E3877ED2E}"/>
              </a:ext>
            </a:extLst>
          </p:cNvPr>
          <p:cNvSpPr txBox="1"/>
          <p:nvPr/>
        </p:nvSpPr>
        <p:spPr>
          <a:xfrm>
            <a:off x="293751" y="750768"/>
            <a:ext cx="4572000" cy="307777"/>
          </a:xfrm>
          <a:prstGeom prst="rect">
            <a:avLst/>
          </a:prstGeom>
          <a:noFill/>
        </p:spPr>
        <p:txBody>
          <a:bodyPr wrap="square">
            <a:spAutoFit/>
          </a:bodyPr>
          <a:lstStyle/>
          <a:p>
            <a:r>
              <a:rPr lang="en-US" sz="1400" dirty="0">
                <a:effectLst/>
                <a:latin typeface="Times Roman"/>
                <a:ea typeface="Times Roman"/>
                <a:cs typeface="Times Roman"/>
              </a:rPr>
              <a:t>This table stores the records of all valid QR codes.</a:t>
            </a:r>
            <a:endParaRPr lang="en-IN" dirty="0"/>
          </a:p>
        </p:txBody>
      </p:sp>
    </p:spTree>
    <p:extLst>
      <p:ext uri="{BB962C8B-B14F-4D97-AF65-F5344CB8AC3E}">
        <p14:creationId xmlns:p14="http://schemas.microsoft.com/office/powerpoint/2010/main" val="811619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703534-9B2B-10A3-3FB5-45D1EA7E4C3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28</a:t>
            </a:fld>
            <a:endParaRPr lang="en"/>
          </a:p>
        </p:txBody>
      </p:sp>
      <p:sp>
        <p:nvSpPr>
          <p:cNvPr id="5" name="Rectangle 2">
            <a:extLst>
              <a:ext uri="{FF2B5EF4-FFF2-40B4-BE49-F238E27FC236}">
                <a16:creationId xmlns:a16="http://schemas.microsoft.com/office/drawing/2014/main" id="{191A8C20-C5C9-2C37-3115-2A9C7907159B}"/>
              </a:ext>
            </a:extLst>
          </p:cNvPr>
          <p:cNvSpPr>
            <a:spLocks noChangeArrowheads="1"/>
          </p:cNvSpPr>
          <p:nvPr/>
        </p:nvSpPr>
        <p:spPr bwMode="auto">
          <a:xfrm>
            <a:off x="400340" y="111767"/>
            <a:ext cx="7475123"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Times Roman" charset="0"/>
                <a:ea typeface="Canela Text Regular" charset="0"/>
                <a:cs typeface="Canela Text Regular" charset="0"/>
              </a:rPr>
              <a:t>Stall Credits Table:</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600" b="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Roman" charset="0"/>
                <a:ea typeface="Canela Text Regular" charset="0"/>
                <a:cs typeface="Canela Text Regular" charset="0"/>
              </a:rPr>
              <a:t>This table stores the amount credited by student food orders with respective to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Times Roman" charset="0"/>
                <a:ea typeface="Canela Text Regular" charset="0"/>
                <a:cs typeface="Canela Text Regular" charset="0"/>
              </a:rPr>
              <a:t>each day for a particular food stall.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7169" name="officeArt object" descr="Image">
            <a:extLst>
              <a:ext uri="{FF2B5EF4-FFF2-40B4-BE49-F238E27FC236}">
                <a16:creationId xmlns:a16="http://schemas.microsoft.com/office/drawing/2014/main" id="{5574B07B-1DB5-EF6E-B770-CFB424A0BC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1058862"/>
            <a:ext cx="5524500" cy="408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
        <p:nvSpPr>
          <p:cNvPr id="6" name="Rectangle 3">
            <a:extLst>
              <a:ext uri="{FF2B5EF4-FFF2-40B4-BE49-F238E27FC236}">
                <a16:creationId xmlns:a16="http://schemas.microsoft.com/office/drawing/2014/main" id="{216F748B-256D-531A-3E15-D674FBED62D7}"/>
              </a:ext>
            </a:extLst>
          </p:cNvPr>
          <p:cNvSpPr>
            <a:spLocks noChangeArrowheads="1"/>
          </p:cNvSpPr>
          <p:nvPr/>
        </p:nvSpPr>
        <p:spPr bwMode="auto">
          <a:xfrm>
            <a:off x="0" y="55473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2822782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D771BD-3B4E-C1FD-2100-CA43035EB5B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29</a:t>
            </a:fld>
            <a:endParaRPr lang="en"/>
          </a:p>
        </p:txBody>
      </p:sp>
      <p:sp>
        <p:nvSpPr>
          <p:cNvPr id="2" name="TextBox 1">
            <a:extLst>
              <a:ext uri="{FF2B5EF4-FFF2-40B4-BE49-F238E27FC236}">
                <a16:creationId xmlns:a16="http://schemas.microsoft.com/office/drawing/2014/main" id="{CB8CA826-BACF-420E-9521-78B0AD6E9C8D}"/>
              </a:ext>
            </a:extLst>
          </p:cNvPr>
          <p:cNvSpPr txBox="1"/>
          <p:nvPr/>
        </p:nvSpPr>
        <p:spPr>
          <a:xfrm>
            <a:off x="2786064" y="1863864"/>
            <a:ext cx="3971924" cy="707886"/>
          </a:xfrm>
          <a:prstGeom prst="rect">
            <a:avLst/>
          </a:prstGeom>
          <a:noFill/>
        </p:spPr>
        <p:txBody>
          <a:bodyPr wrap="square" rtlCol="0">
            <a:spAutoFit/>
          </a:bodyPr>
          <a:lstStyle/>
          <a:p>
            <a:r>
              <a:rPr lang="en-US" sz="4000" dirty="0">
                <a:latin typeface="Cooper Black" panose="0208090404030B020404" pitchFamily="18" charset="0"/>
              </a:rPr>
              <a:t>Thank you…!</a:t>
            </a:r>
            <a:endParaRPr lang="en-IN" sz="4000" dirty="0">
              <a:latin typeface="Cooper Black" panose="0208090404030B020404" pitchFamily="18" charset="0"/>
            </a:endParaRPr>
          </a:p>
        </p:txBody>
      </p:sp>
    </p:spTree>
    <p:extLst>
      <p:ext uri="{BB962C8B-B14F-4D97-AF65-F5344CB8AC3E}">
        <p14:creationId xmlns:p14="http://schemas.microsoft.com/office/powerpoint/2010/main" val="3421714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77273" y="407257"/>
            <a:ext cx="5832600" cy="1159800"/>
          </a:xfrm>
        </p:spPr>
        <p:txBody>
          <a:bodyPr/>
          <a:lstStyle/>
          <a:p>
            <a:r>
              <a:rPr lang="en-US" sz="3600" dirty="0"/>
              <a:t>TEAM MEMBERS</a:t>
            </a:r>
          </a:p>
        </p:txBody>
      </p:sp>
      <p:sp>
        <p:nvSpPr>
          <p:cNvPr id="3" name="Subtitle 2"/>
          <p:cNvSpPr>
            <a:spLocks noGrp="1"/>
          </p:cNvSpPr>
          <p:nvPr>
            <p:ph type="subTitle" idx="1"/>
          </p:nvPr>
        </p:nvSpPr>
        <p:spPr>
          <a:xfrm>
            <a:off x="1470397" y="1622723"/>
            <a:ext cx="5832600" cy="3011154"/>
          </a:xfrm>
        </p:spPr>
        <p:txBody>
          <a:bodyPr/>
          <a:lstStyle/>
          <a:p>
            <a:pPr lvl="0">
              <a:lnSpc>
                <a:spcPct val="150000"/>
              </a:lnSpc>
            </a:pPr>
            <a:r>
              <a:rPr lang="en-IN" sz="1600" dirty="0">
                <a:latin typeface="Red Hat Display" panose="020B0604020202020204" charset="0"/>
                <a:cs typeface="Poppins" panose="00000500000000000000" pitchFamily="2" charset="0"/>
              </a:rPr>
              <a:t> </a:t>
            </a:r>
          </a:p>
        </p:txBody>
      </p:sp>
      <p:graphicFrame>
        <p:nvGraphicFramePr>
          <p:cNvPr id="4" name="Table 3"/>
          <p:cNvGraphicFramePr>
            <a:graphicFrameLocks noGrp="1"/>
          </p:cNvGraphicFramePr>
          <p:nvPr>
            <p:extLst>
              <p:ext uri="{D42A27DB-BD31-4B8C-83A1-F6EECF244321}">
                <p14:modId xmlns:p14="http://schemas.microsoft.com/office/powerpoint/2010/main" val="3490626835"/>
              </p:ext>
            </p:extLst>
          </p:nvPr>
        </p:nvGraphicFramePr>
        <p:xfrm>
          <a:off x="1441498" y="1639781"/>
          <a:ext cx="5605570" cy="1483360"/>
        </p:xfrm>
        <a:graphic>
          <a:graphicData uri="http://schemas.openxmlformats.org/drawingml/2006/table">
            <a:tbl>
              <a:tblPr firstRow="1" bandRow="1">
                <a:tableStyleId>{701FB10D-A61A-4DE4-8506-F670E7A89527}</a:tableStyleId>
              </a:tblPr>
              <a:tblGrid>
                <a:gridCol w="2802785">
                  <a:extLst>
                    <a:ext uri="{9D8B030D-6E8A-4147-A177-3AD203B41FA5}">
                      <a16:colId xmlns:a16="http://schemas.microsoft.com/office/drawing/2014/main" val="20000"/>
                    </a:ext>
                  </a:extLst>
                </a:gridCol>
                <a:gridCol w="2802785">
                  <a:extLst>
                    <a:ext uri="{9D8B030D-6E8A-4147-A177-3AD203B41FA5}">
                      <a16:colId xmlns:a16="http://schemas.microsoft.com/office/drawing/2014/main" val="20001"/>
                    </a:ext>
                  </a:extLst>
                </a:gridCol>
              </a:tblGrid>
              <a:tr h="370840">
                <a:tc>
                  <a:txBody>
                    <a:bodyPr/>
                    <a:lstStyle/>
                    <a:p>
                      <a:r>
                        <a:rPr lang="en-US" sz="1600" dirty="0">
                          <a:latin typeface="Red Hat Display" panose="020B0604020202020204" charset="0"/>
                        </a:rPr>
                        <a:t>1. K. SANTHOSH KUMAR</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r>
                        <a:rPr lang="en-US" sz="1600" dirty="0">
                          <a:latin typeface="Red Hat Display" panose="020B0604020202020204" charset="0"/>
                        </a:rPr>
                        <a:t>20071A6620</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70840">
                <a:tc>
                  <a:txBody>
                    <a:bodyPr/>
                    <a:lstStyle/>
                    <a:p>
                      <a:r>
                        <a:rPr lang="en-US" sz="1600" dirty="0">
                          <a:latin typeface="Red Hat Display" panose="020B0604020202020204" charset="0"/>
                        </a:rPr>
                        <a:t>2. M. SAI RITISH</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Red Hat Display" panose="020B0604020202020204" charset="0"/>
                        </a:rPr>
                        <a:t>20071A6626</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70840">
                <a:tc>
                  <a:txBody>
                    <a:bodyPr/>
                    <a:lstStyle/>
                    <a:p>
                      <a:r>
                        <a:rPr lang="en-US" sz="1600" dirty="0">
                          <a:latin typeface="Red Hat Display" panose="020B0604020202020204" charset="0"/>
                        </a:rPr>
                        <a:t>3. M. UDAY KRISHNA</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Red Hat Display" panose="020B0604020202020204" charset="0"/>
                        </a:rPr>
                        <a:t>20071A6627</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70840">
                <a:tc>
                  <a:txBody>
                    <a:bodyPr/>
                    <a:lstStyle/>
                    <a:p>
                      <a:r>
                        <a:rPr lang="en-US" sz="1600" dirty="0">
                          <a:latin typeface="Red Hat Display" panose="020B0604020202020204" charset="0"/>
                        </a:rPr>
                        <a:t>4. M. HARIKESH</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1600" dirty="0">
                          <a:latin typeface="Red Hat Display" panose="020B0604020202020204" charset="0"/>
                        </a:rPr>
                        <a:t>20071A6629</a:t>
                      </a:r>
                    </a:p>
                  </a:txBody>
                  <a:tcPr>
                    <a:lnL w="9525" cap="flat" cmpd="sng">
                      <a:noFill/>
                      <a:prstDash val="solid"/>
                      <a:round/>
                      <a:headEnd type="none" w="sm" len="sm"/>
                      <a:tailEnd type="none" w="sm" len="sm"/>
                    </a:lnL>
                    <a:lnR w="9525" cap="flat" cmpd="sng">
                      <a:noFill/>
                      <a:prstDash val="solid"/>
                      <a:round/>
                      <a:headEnd type="none" w="sm" len="sm"/>
                      <a:tailEnd type="none" w="sm" len="sm"/>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346386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INTRODUCTION :</a:t>
            </a:r>
            <a:endParaRPr sz="2800" b="1" dirty="0"/>
          </a:p>
        </p:txBody>
      </p:sp>
      <p:sp>
        <p:nvSpPr>
          <p:cNvPr id="111" name="Google Shape;111;p17"/>
          <p:cNvSpPr txBox="1">
            <a:spLocks noGrp="1"/>
          </p:cNvSpPr>
          <p:nvPr>
            <p:ph type="body" idx="1"/>
          </p:nvPr>
        </p:nvSpPr>
        <p:spPr>
          <a:xfrm>
            <a:off x="657562" y="1010720"/>
            <a:ext cx="7571700" cy="3573600"/>
          </a:xfrm>
          <a:prstGeom prst="rect">
            <a:avLst/>
          </a:prstGeom>
        </p:spPr>
        <p:txBody>
          <a:bodyPr spcFirstLastPara="1" wrap="square" lIns="91425" tIns="91425" rIns="91425" bIns="91425" anchor="t" anchorCtr="0">
            <a:noAutofit/>
          </a:bodyPr>
          <a:lstStyle/>
          <a:p>
            <a:pPr marL="419100" indent="-342900" algn="just">
              <a:spcAft>
                <a:spcPts val="1200"/>
              </a:spcAft>
              <a:buClrTx/>
              <a:buSzPct val="100000"/>
              <a:buFont typeface="+mj-lt"/>
              <a:buAutoNum type="arabicPeriod"/>
            </a:pPr>
            <a:r>
              <a:rPr lang="en-US" sz="1400" dirty="0">
                <a:ln>
                  <a:noFill/>
                </a:ln>
                <a:solidFill>
                  <a:srgbClr val="000000"/>
                </a:solidFill>
                <a:effectLst/>
                <a:latin typeface="Times Roman"/>
                <a:ea typeface="Times Roman"/>
                <a:cs typeface="Times Roman"/>
              </a:rPr>
              <a:t>This project </a:t>
            </a:r>
            <a:r>
              <a:rPr lang="en-US" sz="1400" dirty="0">
                <a:ln>
                  <a:noFill/>
                </a:ln>
                <a:solidFill>
                  <a:srgbClr val="000000"/>
                </a:solidFill>
                <a:effectLst/>
                <a:latin typeface="Times Roman"/>
                <a:ea typeface="Canela Text Regular"/>
                <a:cs typeface="Canela Text Regular"/>
              </a:rPr>
              <a:t>“</a:t>
            </a:r>
            <a:r>
              <a:rPr lang="en-US" sz="1400" b="1" dirty="0">
                <a:ln>
                  <a:noFill/>
                </a:ln>
                <a:solidFill>
                  <a:srgbClr val="000000"/>
                </a:solidFill>
                <a:effectLst/>
                <a:latin typeface="Times Roman"/>
                <a:ea typeface="Canela Text Regular"/>
                <a:cs typeface="Canela Text Regular"/>
              </a:rPr>
              <a:t>QR Payments System</a:t>
            </a:r>
            <a:r>
              <a:rPr lang="en-US" sz="1400" dirty="0">
                <a:ln>
                  <a:noFill/>
                </a:ln>
                <a:solidFill>
                  <a:srgbClr val="000000"/>
                </a:solidFill>
                <a:effectLst/>
                <a:latin typeface="Times Roman"/>
                <a:ea typeface="Canela Text Regular"/>
                <a:cs typeface="Canela Text Regular"/>
              </a:rPr>
              <a:t>” is made with the motive of enabling user to make digital payments when he is offline. This project is restricted to the premises of our college canteen area. We are motivated to solve this problem when we faced the problem in making our UPI payments while ordering food in college canteen. Due to lack in internet services making a UPI payment is very hard.</a:t>
            </a:r>
            <a:endParaRPr lang="en-IN" sz="1400" dirty="0">
              <a:ln>
                <a:noFill/>
              </a:ln>
              <a:solidFill>
                <a:srgbClr val="000000"/>
              </a:solidFill>
              <a:effectLst/>
              <a:latin typeface="Canela Text Regular"/>
              <a:ea typeface="Canela Text Regular"/>
              <a:cs typeface="Canela Text Regular"/>
            </a:endParaRPr>
          </a:p>
          <a:p>
            <a:pPr marL="419100" indent="-342900" algn="just">
              <a:spcAft>
                <a:spcPts val="1200"/>
              </a:spcAft>
              <a:buClrTx/>
              <a:buSzPct val="100000"/>
              <a:buFont typeface="+mj-lt"/>
              <a:buAutoNum type="arabicPeriod"/>
            </a:pPr>
            <a:r>
              <a:rPr lang="en-US" sz="1400" dirty="0">
                <a:ln>
                  <a:noFill/>
                </a:ln>
                <a:solidFill>
                  <a:srgbClr val="000000"/>
                </a:solidFill>
                <a:effectLst/>
                <a:latin typeface="Times Roman"/>
                <a:ea typeface="Canela Text Regular"/>
                <a:cs typeface="Canela Text Regular"/>
              </a:rPr>
              <a:t>The survival of this project is with few assumptions like:</a:t>
            </a:r>
            <a:endParaRPr lang="en-IN" sz="1400" dirty="0">
              <a:ln>
                <a:noFill/>
              </a:ln>
              <a:solidFill>
                <a:srgbClr val="000000"/>
              </a:solidFill>
              <a:effectLst/>
              <a:latin typeface="Canela Text Regular"/>
              <a:ea typeface="Canela Text Regular"/>
              <a:cs typeface="Canela Text Regular"/>
            </a:endParaRPr>
          </a:p>
          <a:p>
            <a:pPr marL="800100" lvl="1" indent="-342900" algn="just" fontAlgn="base">
              <a:spcAft>
                <a:spcPts val="1200"/>
              </a:spcAft>
              <a:buClrTx/>
              <a:buSzPct val="100000"/>
              <a:buFont typeface="+mj-lt"/>
              <a:buAutoNum type="arabicPeriod"/>
            </a:pPr>
            <a:r>
              <a:rPr lang="en-US" sz="1400" u="none" strike="noStrike" kern="0" spc="0" dirty="0">
                <a:ln>
                  <a:noFill/>
                </a:ln>
                <a:solidFill>
                  <a:srgbClr val="000000"/>
                </a:solidFill>
                <a:effectLst/>
                <a:latin typeface="Times Roman"/>
                <a:ea typeface="Canela Text Regular"/>
                <a:cs typeface="Canela Text Regular"/>
              </a:rPr>
              <a:t>The college maintains student account where user deposit his pocket money.</a:t>
            </a:r>
            <a:endParaRPr lang="en-IN" sz="1400" u="none" strike="noStrike" kern="0" spc="0" dirty="0">
              <a:ln>
                <a:noFill/>
              </a:ln>
              <a:solidFill>
                <a:srgbClr val="000000"/>
              </a:solidFill>
              <a:effectLst/>
              <a:latin typeface="Canela Text Regular"/>
              <a:ea typeface="Canela Text Regular"/>
              <a:cs typeface="Canela Text Regular"/>
            </a:endParaRPr>
          </a:p>
          <a:p>
            <a:pPr marL="800100" lvl="1" indent="-342900" algn="just" fontAlgn="base">
              <a:spcAft>
                <a:spcPts val="1200"/>
              </a:spcAft>
              <a:buClrTx/>
              <a:buSzPct val="100000"/>
              <a:buFont typeface="+mj-lt"/>
              <a:buAutoNum type="arabicPeriod"/>
            </a:pPr>
            <a:r>
              <a:rPr lang="en-US" sz="1400" u="none" strike="noStrike" kern="0" spc="0" dirty="0">
                <a:ln>
                  <a:noFill/>
                </a:ln>
                <a:solidFill>
                  <a:srgbClr val="000000"/>
                </a:solidFill>
                <a:effectLst/>
                <a:latin typeface="Times Roman"/>
                <a:ea typeface="Canela Text Regular"/>
                <a:cs typeface="Canela Text Regular"/>
              </a:rPr>
              <a:t>The food stall owners were provided with internet connectivity (Wi-Fi) by the college.</a:t>
            </a:r>
            <a:endParaRPr lang="en-IN" sz="1400" u="none" strike="noStrike" kern="0" spc="0" dirty="0">
              <a:ln>
                <a:noFill/>
              </a:ln>
              <a:solidFill>
                <a:srgbClr val="000000"/>
              </a:solidFill>
              <a:effectLst/>
              <a:latin typeface="Canela Text Regular"/>
              <a:ea typeface="Canela Text Regular"/>
              <a:cs typeface="Canela Text Regular"/>
            </a:endParaRPr>
          </a:p>
          <a:p>
            <a:pPr marL="800100" lvl="1" indent="-342900" algn="just" fontAlgn="base">
              <a:spcAft>
                <a:spcPts val="1200"/>
              </a:spcAft>
              <a:buClrTx/>
              <a:buSzPct val="100000"/>
              <a:buFont typeface="+mj-lt"/>
              <a:buAutoNum type="arabicPeriod"/>
            </a:pPr>
            <a:r>
              <a:rPr lang="en-US" sz="1400" u="none" strike="noStrike" kern="0" spc="0" dirty="0">
                <a:ln>
                  <a:noFill/>
                </a:ln>
                <a:solidFill>
                  <a:srgbClr val="000000"/>
                </a:solidFill>
                <a:effectLst/>
                <a:latin typeface="Times Roman"/>
                <a:ea typeface="Canela Text Regular"/>
                <a:cs typeface="Canela Text Regular"/>
              </a:rPr>
              <a:t>Student has an all time updated QR Generation app on his device to make payments successful.  </a:t>
            </a:r>
          </a:p>
          <a:p>
            <a:pPr marL="457200" lvl="1" indent="0" algn="just" fontAlgn="base">
              <a:spcAft>
                <a:spcPts val="1200"/>
              </a:spcAft>
              <a:buClrTx/>
              <a:buSzPct val="100000"/>
              <a:buNone/>
            </a:pPr>
            <a:r>
              <a:rPr lang="en-US" sz="1400" dirty="0">
                <a:ln>
                  <a:noFill/>
                </a:ln>
                <a:solidFill>
                  <a:srgbClr val="000000"/>
                </a:solidFill>
                <a:effectLst/>
                <a:latin typeface="Times Roman"/>
                <a:ea typeface="Times Roman"/>
                <a:cs typeface="Times Roman"/>
              </a:rPr>
              <a:t>This project has two distinct products and their implementation. The first product is a </a:t>
            </a:r>
            <a:r>
              <a:rPr lang="en-US" sz="1400" b="1" dirty="0">
                <a:ln>
                  <a:noFill/>
                </a:ln>
                <a:solidFill>
                  <a:srgbClr val="000000"/>
                </a:solidFill>
                <a:effectLst/>
                <a:latin typeface="Times Roman"/>
                <a:ea typeface="Canela Text Regular"/>
                <a:cs typeface="Canela Text Regular"/>
              </a:rPr>
              <a:t>QR Generator</a:t>
            </a:r>
            <a:r>
              <a:rPr lang="en-US" sz="1400" dirty="0">
                <a:ln>
                  <a:noFill/>
                </a:ln>
                <a:solidFill>
                  <a:srgbClr val="000000"/>
                </a:solidFill>
                <a:effectLst/>
                <a:latin typeface="Times Roman"/>
                <a:ea typeface="Canela Text Regular"/>
                <a:cs typeface="Canela Text Regular"/>
              </a:rPr>
              <a:t> used by students. The second product is a </a:t>
            </a:r>
            <a:r>
              <a:rPr lang="en-US" sz="1400" b="1" dirty="0">
                <a:ln>
                  <a:noFill/>
                </a:ln>
                <a:solidFill>
                  <a:srgbClr val="000000"/>
                </a:solidFill>
                <a:effectLst/>
                <a:latin typeface="Times Roman"/>
                <a:ea typeface="Canela Text Regular"/>
                <a:cs typeface="Canela Text Regular"/>
              </a:rPr>
              <a:t>QR Scanner</a:t>
            </a:r>
            <a:r>
              <a:rPr lang="en-US" sz="1400" dirty="0">
                <a:ln>
                  <a:noFill/>
                </a:ln>
                <a:solidFill>
                  <a:srgbClr val="000000"/>
                </a:solidFill>
                <a:effectLst/>
                <a:latin typeface="Times Roman"/>
                <a:ea typeface="Canela Text Regular"/>
                <a:cs typeface="Canela Text Regular"/>
              </a:rPr>
              <a:t> used by food sellers.</a:t>
            </a:r>
            <a:endParaRPr lang="en-IN" sz="1400" dirty="0">
              <a:ln>
                <a:noFill/>
              </a:ln>
              <a:solidFill>
                <a:srgbClr val="000000"/>
              </a:solidFill>
              <a:effectLst/>
              <a:latin typeface="Canela Text Regular"/>
              <a:ea typeface="Canela Text Regular"/>
              <a:cs typeface="Canela Text Regular"/>
            </a:endParaRPr>
          </a:p>
          <a:p>
            <a:pPr marL="457200" lvl="1" indent="0" algn="just" fontAlgn="base">
              <a:spcAft>
                <a:spcPts val="1200"/>
              </a:spcAft>
              <a:buClrTx/>
              <a:buSzPct val="100000"/>
              <a:buNone/>
            </a:pPr>
            <a:r>
              <a:rPr lang="en-US" sz="1400" u="none" strike="noStrike" kern="0" spc="0" dirty="0">
                <a:ln>
                  <a:noFill/>
                </a:ln>
                <a:solidFill>
                  <a:srgbClr val="000000"/>
                </a:solidFill>
                <a:effectLst/>
                <a:latin typeface="Times Roman"/>
                <a:ea typeface="Canela Text Regular"/>
                <a:cs typeface="Canela Text Regular"/>
              </a:rPr>
              <a:t>     </a:t>
            </a:r>
            <a:endParaRPr lang="en-IN" sz="1400" u="none" strike="noStrike" kern="0" spc="0" dirty="0">
              <a:ln>
                <a:noFill/>
              </a:ln>
              <a:solidFill>
                <a:srgbClr val="000000"/>
              </a:solidFill>
              <a:effectLst/>
              <a:latin typeface="Canela Text Regular"/>
              <a:ea typeface="Canela Text Regular"/>
              <a:cs typeface="Canela Text Regular"/>
            </a:endParaRPr>
          </a:p>
          <a:p>
            <a:pPr marL="457200">
              <a:spcAft>
                <a:spcPts val="1200"/>
              </a:spcAft>
              <a:buSzPct val="100000"/>
              <a:buFont typeface="+mj-lt"/>
              <a:buAutoNum type="arabicPeriod"/>
            </a:pPr>
            <a:r>
              <a:rPr lang="en-IN" sz="1400" dirty="0">
                <a:ln>
                  <a:noFill/>
                </a:ln>
                <a:solidFill>
                  <a:srgbClr val="000000"/>
                </a:solidFill>
                <a:effectLst/>
                <a:latin typeface="Times Roman"/>
                <a:ea typeface="Times Roman"/>
                <a:cs typeface="Times Roman"/>
              </a:rPr>
              <a:t> </a:t>
            </a:r>
            <a:endParaRPr lang="en-IN" sz="1400" dirty="0">
              <a:ln>
                <a:noFill/>
              </a:ln>
              <a:solidFill>
                <a:srgbClr val="000000"/>
              </a:solidFill>
              <a:effectLst/>
              <a:latin typeface="Canela Text Regular"/>
              <a:ea typeface="Canela Text Regular"/>
              <a:cs typeface="Canela Text Regular"/>
            </a:endParaRPr>
          </a:p>
          <a:p>
            <a:pPr algn="just">
              <a:spcAft>
                <a:spcPts val="1200"/>
              </a:spcAft>
              <a:buSzPct val="100000"/>
              <a:buFont typeface="+mj-lt"/>
              <a:buAutoNum type="arabicPeriod"/>
            </a:pPr>
            <a:r>
              <a:rPr lang="en-US" sz="1400" dirty="0">
                <a:ln>
                  <a:noFill/>
                </a:ln>
                <a:solidFill>
                  <a:srgbClr val="000000"/>
                </a:solidFill>
                <a:effectLst/>
                <a:latin typeface="Times Roman"/>
                <a:ea typeface="Times Roman"/>
                <a:cs typeface="Times Roman"/>
              </a:rPr>
              <a:t>	</a:t>
            </a:r>
            <a:endParaRPr lang="en-US" dirty="0"/>
          </a:p>
        </p:txBody>
      </p:sp>
      <p:sp>
        <p:nvSpPr>
          <p:cNvPr id="112" name="Google Shape;112;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A072055-95D3-C7D5-A76B-498AC9886F03}"/>
              </a:ext>
            </a:extLst>
          </p:cNvPr>
          <p:cNvSpPr>
            <a:spLocks noGrp="1"/>
          </p:cNvSpPr>
          <p:nvPr>
            <p:ph type="body" idx="1"/>
          </p:nvPr>
        </p:nvSpPr>
        <p:spPr>
          <a:xfrm>
            <a:off x="450056" y="250031"/>
            <a:ext cx="7907794" cy="4585269"/>
          </a:xfrm>
        </p:spPr>
        <p:txBody>
          <a:bodyPr/>
          <a:lstStyle/>
          <a:p>
            <a:pPr algn="just">
              <a:spcAft>
                <a:spcPts val="1200"/>
              </a:spcAft>
              <a:buClrTx/>
              <a:buSzPct val="100000"/>
              <a:buFont typeface="Wingdings" panose="05000000000000000000" pitchFamily="2" charset="2"/>
              <a:buChar char="Ø"/>
            </a:pPr>
            <a:r>
              <a:rPr lang="en-US" sz="1400" b="1" dirty="0">
                <a:ln>
                  <a:noFill/>
                </a:ln>
                <a:solidFill>
                  <a:srgbClr val="000000"/>
                </a:solidFill>
                <a:effectLst/>
                <a:latin typeface="Times Roman"/>
                <a:ea typeface="Canela Text Regular"/>
                <a:cs typeface="Canela Text Regular"/>
              </a:rPr>
              <a:t>How students use QR Generator?</a:t>
            </a:r>
            <a:endParaRPr lang="en-IN" sz="1400" dirty="0">
              <a:ln>
                <a:noFill/>
              </a:ln>
              <a:solidFill>
                <a:srgbClr val="000000"/>
              </a:solidFill>
              <a:effectLst/>
              <a:latin typeface="Canela Text Regular"/>
              <a:ea typeface="Canela Text Regular"/>
              <a:cs typeface="Canela Text Regular"/>
            </a:endParaRPr>
          </a:p>
          <a:p>
            <a:pPr marL="76200" indent="0" algn="just">
              <a:spcAft>
                <a:spcPts val="1200"/>
              </a:spcAft>
              <a:buClrTx/>
              <a:buSzPct val="100000"/>
              <a:buNone/>
            </a:pPr>
            <a:r>
              <a:rPr lang="en-US" sz="1400" dirty="0">
                <a:ln>
                  <a:noFill/>
                </a:ln>
                <a:solidFill>
                  <a:srgbClr val="000000"/>
                </a:solidFill>
                <a:effectLst/>
                <a:latin typeface="Times Roman"/>
                <a:ea typeface="Times Roman"/>
                <a:cs typeface="Times Roman"/>
              </a:rPr>
              <a:t>	Students use the QR Generator app ( as of now is a hosted web application ) to generate QR codes. This QR codes represent the user's food orders. User while having the internet connectivity gets himself logged in to this application. And even when he is offline user can generate QR codes. This stores data regarding food stalls, food items and it</a:t>
            </a:r>
            <a:r>
              <a:rPr lang="en-US" sz="1400" dirty="0">
                <a:ln>
                  <a:noFill/>
                </a:ln>
                <a:solidFill>
                  <a:srgbClr val="000000"/>
                </a:solidFill>
                <a:effectLst/>
                <a:latin typeface="Times Roman"/>
                <a:ea typeface="Canela Text Regular"/>
                <a:cs typeface="Canela Text Regular"/>
              </a:rPr>
              <a:t>’s prices. User can select his food quantity and enter pin while generating the QR code. This pin will be encrypted before encoded in the QR code. Thus user can make his food order as a QR code.  Username ( his roll no ) is included in the QR code as he is logged into the app. This is made with the intention to replace any order taking touch panels to decrease equipment cost.</a:t>
            </a:r>
            <a:endParaRPr lang="en-IN" sz="1400" dirty="0">
              <a:ln>
                <a:noFill/>
              </a:ln>
              <a:solidFill>
                <a:srgbClr val="000000"/>
              </a:solidFill>
              <a:effectLst/>
              <a:latin typeface="Canela Text Regular"/>
              <a:ea typeface="Canela Text Regular"/>
              <a:cs typeface="Canela Text Regular"/>
            </a:endParaRPr>
          </a:p>
          <a:p>
            <a:pPr algn="just">
              <a:spcAft>
                <a:spcPts val="1200"/>
              </a:spcAft>
              <a:buClrTx/>
              <a:buSzPct val="100000"/>
              <a:buFont typeface="Wingdings" panose="05000000000000000000" pitchFamily="2" charset="2"/>
              <a:buChar char="Ø"/>
            </a:pPr>
            <a:r>
              <a:rPr lang="en-US" sz="1400" b="1" dirty="0">
                <a:ln>
                  <a:noFill/>
                </a:ln>
                <a:solidFill>
                  <a:srgbClr val="000000"/>
                </a:solidFill>
                <a:effectLst/>
                <a:latin typeface="Times Roman"/>
                <a:ea typeface="Canela Text Regular"/>
                <a:cs typeface="Canela Text Regular"/>
              </a:rPr>
              <a:t>How sellers use QR Scanner?</a:t>
            </a:r>
            <a:endParaRPr lang="en-IN" sz="1400" dirty="0">
              <a:ln>
                <a:noFill/>
              </a:ln>
              <a:solidFill>
                <a:srgbClr val="000000"/>
              </a:solidFill>
              <a:effectLst/>
              <a:latin typeface="Canela Text Regular"/>
              <a:ea typeface="Canela Text Regular"/>
              <a:cs typeface="Canela Text Regular"/>
            </a:endParaRPr>
          </a:p>
          <a:p>
            <a:pPr marL="76200" indent="0" algn="just">
              <a:spcAft>
                <a:spcPts val="1200"/>
              </a:spcAft>
              <a:buClrTx/>
              <a:buSzPct val="100000"/>
              <a:buNone/>
            </a:pPr>
            <a:r>
              <a:rPr lang="en-US" sz="1400" dirty="0">
                <a:ln>
                  <a:noFill/>
                </a:ln>
                <a:solidFill>
                  <a:srgbClr val="000000"/>
                </a:solidFill>
                <a:effectLst/>
                <a:latin typeface="Times Roman"/>
                <a:ea typeface="Times Roman"/>
                <a:cs typeface="Times Roman"/>
              </a:rPr>
              <a:t>	The food sellers will have the QR Scanners installed at their desk. This helps in taking the student food orders. This QR Scanner will decode the QR code and understand the user food order and extract the user credentials and validate the user. After validating the user, the system validates the QR code based on it</a:t>
            </a:r>
            <a:r>
              <a:rPr lang="en-US" sz="1400" dirty="0">
                <a:ln>
                  <a:noFill/>
                </a:ln>
                <a:solidFill>
                  <a:srgbClr val="000000"/>
                </a:solidFill>
                <a:effectLst/>
                <a:latin typeface="Times Roman"/>
                <a:ea typeface="Canela Text Regular"/>
                <a:cs typeface="Canela Text Regular"/>
              </a:rPr>
              <a:t>’s time of generation and try to re-use status. Upon successful validation of QR code on checking for sufficient funds in user account transaction will be completed.</a:t>
            </a:r>
            <a:endParaRPr lang="en-IN" sz="1400" dirty="0">
              <a:ln>
                <a:noFill/>
              </a:ln>
              <a:solidFill>
                <a:srgbClr val="000000"/>
              </a:solidFill>
              <a:effectLst/>
              <a:latin typeface="Canela Text Regular"/>
              <a:ea typeface="Canela Text Regular"/>
              <a:cs typeface="Canela Text Regular"/>
            </a:endParaRPr>
          </a:p>
          <a:p>
            <a:endParaRPr lang="en-IN" sz="1400" dirty="0"/>
          </a:p>
        </p:txBody>
      </p:sp>
      <p:sp>
        <p:nvSpPr>
          <p:cNvPr id="4" name="Slide Number Placeholder 3">
            <a:extLst>
              <a:ext uri="{FF2B5EF4-FFF2-40B4-BE49-F238E27FC236}">
                <a16:creationId xmlns:a16="http://schemas.microsoft.com/office/drawing/2014/main" id="{D51D5BC0-2A23-EF3A-3BE2-37F235B9F35C}"/>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5</a:t>
            </a:fld>
            <a:endParaRPr lang="en"/>
          </a:p>
        </p:txBody>
      </p:sp>
    </p:spTree>
    <p:extLst>
      <p:ext uri="{BB962C8B-B14F-4D97-AF65-F5344CB8AC3E}">
        <p14:creationId xmlns:p14="http://schemas.microsoft.com/office/powerpoint/2010/main" val="2656033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6B832-87C0-1669-95EF-EC48769921E6}"/>
              </a:ext>
            </a:extLst>
          </p:cNvPr>
          <p:cNvSpPr>
            <a:spLocks noGrp="1"/>
          </p:cNvSpPr>
          <p:nvPr>
            <p:ph type="title"/>
          </p:nvPr>
        </p:nvSpPr>
        <p:spPr>
          <a:xfrm>
            <a:off x="193219" y="233240"/>
            <a:ext cx="7571700" cy="702600"/>
          </a:xfrm>
        </p:spPr>
        <p:txBody>
          <a:bodyPr/>
          <a:lstStyle/>
          <a:p>
            <a:r>
              <a:rPr lang="en-US" b="1" dirty="0"/>
              <a:t>TECHNOLOGY STACK :</a:t>
            </a:r>
            <a:endParaRPr lang="en-IN" b="1" dirty="0"/>
          </a:p>
        </p:txBody>
      </p:sp>
      <p:sp>
        <p:nvSpPr>
          <p:cNvPr id="3" name="Text Placeholder 2">
            <a:extLst>
              <a:ext uri="{FF2B5EF4-FFF2-40B4-BE49-F238E27FC236}">
                <a16:creationId xmlns:a16="http://schemas.microsoft.com/office/drawing/2014/main" id="{43C96A64-A0EF-C198-C5F4-E3CE02C8E50C}"/>
              </a:ext>
            </a:extLst>
          </p:cNvPr>
          <p:cNvSpPr>
            <a:spLocks noGrp="1"/>
          </p:cNvSpPr>
          <p:nvPr>
            <p:ph type="body" idx="1"/>
          </p:nvPr>
        </p:nvSpPr>
        <p:spPr>
          <a:xfrm>
            <a:off x="280278" y="1014171"/>
            <a:ext cx="7571700" cy="3573600"/>
          </a:xfrm>
        </p:spPr>
        <p:txBody>
          <a:bodyPr/>
          <a:lstStyle/>
          <a:p>
            <a:pPr marL="0" lvl="0" indent="0" algn="just" fontAlgn="base">
              <a:lnSpc>
                <a:spcPct val="110000"/>
              </a:lnSpc>
              <a:spcAft>
                <a:spcPts val="1200"/>
              </a:spcAft>
              <a:buClr>
                <a:srgbClr val="000000"/>
              </a:buClr>
              <a:buSzPts val="2700"/>
              <a:buNone/>
            </a:pPr>
            <a:r>
              <a:rPr lang="en-US" sz="1400" b="1" u="none" strike="noStrike" kern="0" spc="0" dirty="0">
                <a:ln>
                  <a:noFill/>
                </a:ln>
                <a:solidFill>
                  <a:srgbClr val="000000"/>
                </a:solidFill>
                <a:effectLst/>
                <a:latin typeface="Times Roman"/>
                <a:ea typeface="Canela Text Regular"/>
                <a:cs typeface="Canela Text Regular"/>
              </a:rPr>
              <a:t>QR code:</a:t>
            </a:r>
            <a:endParaRPr lang="en-IN" sz="1400" u="none" strike="noStrike" kern="0" spc="0" dirty="0">
              <a:ln>
                <a:noFill/>
              </a:ln>
              <a:solidFill>
                <a:srgbClr val="000000"/>
              </a:solidFill>
              <a:effectLst/>
              <a:latin typeface="Canela Text Regular"/>
              <a:ea typeface="Canela Text Regular"/>
              <a:cs typeface="Canela Text Regular"/>
            </a:endParaRPr>
          </a:p>
          <a:p>
            <a:pPr marL="742950" lvl="1" indent="-285750" algn="just" fontAlgn="base">
              <a:lnSpc>
                <a:spcPct val="110000"/>
              </a:lnSpc>
              <a:spcAft>
                <a:spcPts val="1200"/>
              </a:spcAft>
              <a:buClr>
                <a:srgbClr val="000000"/>
              </a:buClr>
              <a:buSzPts val="2700"/>
              <a:buFont typeface="Arial" panose="020B0604020202020204" pitchFamily="34" charset="0"/>
              <a:buChar char="•"/>
            </a:pPr>
            <a:r>
              <a:rPr lang="en-US" sz="1400" u="none" strike="noStrike" kern="0" spc="0" dirty="0" err="1">
                <a:ln>
                  <a:noFill/>
                </a:ln>
                <a:solidFill>
                  <a:srgbClr val="000000"/>
                </a:solidFill>
                <a:effectLst/>
                <a:latin typeface="Times Roman"/>
                <a:ea typeface="Canela Text Regular"/>
                <a:cs typeface="Canela Text Regular"/>
              </a:rPr>
              <a:t>pyqrcode</a:t>
            </a:r>
            <a:r>
              <a:rPr lang="en-US" sz="1400" u="none" strike="noStrike" kern="0" spc="0" dirty="0">
                <a:ln>
                  <a:noFill/>
                </a:ln>
                <a:solidFill>
                  <a:srgbClr val="000000"/>
                </a:solidFill>
                <a:effectLst/>
                <a:latin typeface="Times Roman"/>
                <a:ea typeface="Canela Text Regular"/>
                <a:cs typeface="Canela Text Regular"/>
              </a:rPr>
              <a:t> (python module to generate a QR code).</a:t>
            </a:r>
            <a:endParaRPr lang="en-IN" sz="1400" u="none" strike="noStrike" kern="0" spc="0" dirty="0">
              <a:ln>
                <a:noFill/>
              </a:ln>
              <a:solidFill>
                <a:srgbClr val="000000"/>
              </a:solidFill>
              <a:effectLst/>
              <a:latin typeface="Canela Text Regular"/>
              <a:ea typeface="Canela Text Regular"/>
              <a:cs typeface="Canela Text Regular"/>
            </a:endParaRPr>
          </a:p>
        </p:txBody>
      </p:sp>
      <p:sp>
        <p:nvSpPr>
          <p:cNvPr id="4" name="Slide Number Placeholder 3">
            <a:extLst>
              <a:ext uri="{FF2B5EF4-FFF2-40B4-BE49-F238E27FC236}">
                <a16:creationId xmlns:a16="http://schemas.microsoft.com/office/drawing/2014/main" id="{4894AAAC-425F-0D3D-EC81-107CD8E456C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6</a:t>
            </a:fld>
            <a:endParaRPr lang="en"/>
          </a:p>
        </p:txBody>
      </p:sp>
      <p:sp>
        <p:nvSpPr>
          <p:cNvPr id="5" name="TextBox 4">
            <a:extLst>
              <a:ext uri="{FF2B5EF4-FFF2-40B4-BE49-F238E27FC236}">
                <a16:creationId xmlns:a16="http://schemas.microsoft.com/office/drawing/2014/main" id="{A5585916-752F-EDCC-A286-E9EB04D2D34C}"/>
              </a:ext>
            </a:extLst>
          </p:cNvPr>
          <p:cNvSpPr txBox="1"/>
          <p:nvPr/>
        </p:nvSpPr>
        <p:spPr>
          <a:xfrm>
            <a:off x="4114800" y="2114550"/>
            <a:ext cx="914400" cy="914400"/>
          </a:xfrm>
          <a:prstGeom prst="rect">
            <a:avLst/>
          </a:prstGeom>
          <a:noFill/>
        </p:spPr>
        <p:txBody>
          <a:bodyPr wrap="square" rtlCol="0">
            <a:spAutoFit/>
          </a:bodyPr>
          <a:lstStyle/>
          <a:p>
            <a:endParaRPr lang="en-IN" dirty="0"/>
          </a:p>
        </p:txBody>
      </p:sp>
      <p:sp>
        <p:nvSpPr>
          <p:cNvPr id="6" name="TextBox 5">
            <a:extLst>
              <a:ext uri="{FF2B5EF4-FFF2-40B4-BE49-F238E27FC236}">
                <a16:creationId xmlns:a16="http://schemas.microsoft.com/office/drawing/2014/main" id="{A21ACC37-6A03-9016-715D-27B28AB70374}"/>
              </a:ext>
            </a:extLst>
          </p:cNvPr>
          <p:cNvSpPr txBox="1"/>
          <p:nvPr/>
        </p:nvSpPr>
        <p:spPr>
          <a:xfrm>
            <a:off x="4114800" y="2114550"/>
            <a:ext cx="914400" cy="914400"/>
          </a:xfrm>
          <a:prstGeom prst="rect">
            <a:avLst/>
          </a:prstGeom>
          <a:noFill/>
        </p:spPr>
        <p:txBody>
          <a:bodyPr wrap="square" rtlCol="0">
            <a:spAutoFit/>
          </a:bodyPr>
          <a:lstStyle/>
          <a:p>
            <a:endParaRPr lang="en-IN" dirty="0"/>
          </a:p>
        </p:txBody>
      </p:sp>
      <p:sp>
        <p:nvSpPr>
          <p:cNvPr id="7" name="TextBox 6">
            <a:extLst>
              <a:ext uri="{FF2B5EF4-FFF2-40B4-BE49-F238E27FC236}">
                <a16:creationId xmlns:a16="http://schemas.microsoft.com/office/drawing/2014/main" id="{98106C0D-1462-0AAA-785A-34E772562396}"/>
              </a:ext>
            </a:extLst>
          </p:cNvPr>
          <p:cNvSpPr txBox="1"/>
          <p:nvPr/>
        </p:nvSpPr>
        <p:spPr>
          <a:xfrm>
            <a:off x="280278" y="2445201"/>
            <a:ext cx="4064794" cy="1717393"/>
          </a:xfrm>
          <a:prstGeom prst="rect">
            <a:avLst/>
          </a:prstGeom>
          <a:noFill/>
        </p:spPr>
        <p:txBody>
          <a:bodyPr wrap="square" rtlCol="0">
            <a:spAutoFit/>
          </a:bodyPr>
          <a:lstStyle/>
          <a:p>
            <a:pPr lvl="0" algn="just" fontAlgn="base">
              <a:lnSpc>
                <a:spcPct val="110000"/>
              </a:lnSpc>
              <a:spcAft>
                <a:spcPts val="1200"/>
              </a:spcAft>
              <a:buClr>
                <a:srgbClr val="000000"/>
              </a:buClr>
              <a:buSzPts val="2700"/>
            </a:pPr>
            <a:r>
              <a:rPr lang="en-US" b="1" u="none" strike="noStrike" kern="0" spc="0" dirty="0">
                <a:ln>
                  <a:noFill/>
                </a:ln>
                <a:solidFill>
                  <a:srgbClr val="000000"/>
                </a:solidFill>
                <a:effectLst/>
                <a:latin typeface="Times Roman"/>
                <a:ea typeface="Canela Text Regular"/>
                <a:cs typeface="Canela Text Regular"/>
              </a:rPr>
              <a:t>QR Scanner Interface:</a:t>
            </a:r>
            <a:endParaRPr lang="en-IN" u="none" strike="noStrike" kern="0" spc="0" dirty="0">
              <a:ln>
                <a:noFill/>
              </a:ln>
              <a:solidFill>
                <a:srgbClr val="000000"/>
              </a:solidFill>
              <a:effectLst/>
              <a:latin typeface="Canela Text Regular"/>
              <a:ea typeface="Canela Text Regular"/>
              <a:cs typeface="Canela Text Regular"/>
            </a:endParaRPr>
          </a:p>
          <a:p>
            <a:pPr marL="1200150" lvl="2" indent="-285750" algn="just" fontAlgn="base">
              <a:lnSpc>
                <a:spcPct val="110000"/>
              </a:lnSpc>
              <a:spcAft>
                <a:spcPts val="1200"/>
              </a:spcAft>
              <a:buClr>
                <a:srgbClr val="000000"/>
              </a:buClr>
              <a:buSzPts val="2700"/>
              <a:buFont typeface="Arial" panose="020B0604020202020204" pitchFamily="34" charset="0"/>
              <a:buChar char="•"/>
            </a:pPr>
            <a:r>
              <a:rPr lang="en-US" u="none" strike="noStrike" kern="0" spc="0" dirty="0" err="1">
                <a:ln>
                  <a:noFill/>
                </a:ln>
                <a:solidFill>
                  <a:srgbClr val="000000"/>
                </a:solidFill>
                <a:effectLst/>
                <a:latin typeface="Times Roman"/>
                <a:ea typeface="Canela Text Regular"/>
                <a:cs typeface="Canela Text Regular"/>
              </a:rPr>
              <a:t>pyzbar</a:t>
            </a:r>
            <a:r>
              <a:rPr lang="en-US" u="none" strike="noStrike" kern="0" spc="0" dirty="0">
                <a:ln>
                  <a:noFill/>
                </a:ln>
                <a:solidFill>
                  <a:srgbClr val="000000"/>
                </a:solidFill>
                <a:effectLst/>
                <a:latin typeface="Times Roman"/>
                <a:ea typeface="Canela Text Regular"/>
                <a:cs typeface="Canela Text Regular"/>
              </a:rPr>
              <a:t> (a python module to scan QR codes).</a:t>
            </a:r>
            <a:endParaRPr lang="en-IN" u="none" strike="noStrike" kern="0" spc="0" dirty="0">
              <a:ln>
                <a:noFill/>
              </a:ln>
              <a:solidFill>
                <a:srgbClr val="000000"/>
              </a:solidFill>
              <a:effectLst/>
              <a:latin typeface="Canela Text Regular"/>
              <a:ea typeface="Canela Text Regular"/>
              <a:cs typeface="Canela Text Regular"/>
            </a:endParaRPr>
          </a:p>
          <a:p>
            <a:pPr marL="1200150" lvl="2" indent="-285750" algn="just" fontAlgn="base">
              <a:lnSpc>
                <a:spcPct val="110000"/>
              </a:lnSpc>
              <a:spcAft>
                <a:spcPts val="1200"/>
              </a:spcAft>
              <a:buClr>
                <a:srgbClr val="000000"/>
              </a:buClr>
              <a:buSzPts val="2700"/>
              <a:buFont typeface="Arial" panose="020B0604020202020204" pitchFamily="34" charset="0"/>
              <a:buChar char="•"/>
            </a:pPr>
            <a:r>
              <a:rPr lang="en-US" u="none" strike="noStrike" kern="0" spc="0" dirty="0" err="1">
                <a:ln>
                  <a:noFill/>
                </a:ln>
                <a:solidFill>
                  <a:srgbClr val="000000"/>
                </a:solidFill>
                <a:effectLst/>
                <a:latin typeface="Times Roman"/>
                <a:ea typeface="Canela Text Regular"/>
                <a:cs typeface="Canela Text Regular"/>
              </a:rPr>
              <a:t>opencv</a:t>
            </a:r>
            <a:r>
              <a:rPr lang="en-US" u="none" strike="noStrike" kern="0" spc="0" dirty="0">
                <a:ln>
                  <a:noFill/>
                </a:ln>
                <a:solidFill>
                  <a:srgbClr val="000000"/>
                </a:solidFill>
                <a:effectLst/>
                <a:latin typeface="Times Roman"/>
                <a:ea typeface="Canela Text Regular"/>
                <a:cs typeface="Canela Text Regular"/>
              </a:rPr>
              <a:t>-python.</a:t>
            </a:r>
            <a:endParaRPr lang="en-IN" u="none" strike="noStrike" kern="0" spc="0" dirty="0">
              <a:ln>
                <a:noFill/>
              </a:ln>
              <a:solidFill>
                <a:srgbClr val="000000"/>
              </a:solidFill>
              <a:effectLst/>
              <a:latin typeface="Canela Text Regular"/>
              <a:ea typeface="Canela Text Regular"/>
              <a:cs typeface="Canela Text Regular"/>
            </a:endParaRPr>
          </a:p>
          <a:p>
            <a:endParaRPr lang="en-IN" dirty="0"/>
          </a:p>
        </p:txBody>
      </p:sp>
      <p:sp>
        <p:nvSpPr>
          <p:cNvPr id="8" name="TextBox 7">
            <a:extLst>
              <a:ext uri="{FF2B5EF4-FFF2-40B4-BE49-F238E27FC236}">
                <a16:creationId xmlns:a16="http://schemas.microsoft.com/office/drawing/2014/main" id="{5223C851-475B-3609-17D3-A9FC2EC8A501}"/>
              </a:ext>
            </a:extLst>
          </p:cNvPr>
          <p:cNvSpPr txBox="1"/>
          <p:nvPr/>
        </p:nvSpPr>
        <p:spPr>
          <a:xfrm>
            <a:off x="5254726" y="1009717"/>
            <a:ext cx="2371725" cy="3825663"/>
          </a:xfrm>
          <a:prstGeom prst="rect">
            <a:avLst/>
          </a:prstGeom>
          <a:noFill/>
        </p:spPr>
        <p:txBody>
          <a:bodyPr wrap="square" rtlCol="0">
            <a:spAutoFit/>
          </a:bodyPr>
          <a:lstStyle/>
          <a:p>
            <a:pPr marL="0" lvl="0" indent="0" algn="just" fontAlgn="base">
              <a:lnSpc>
                <a:spcPct val="110000"/>
              </a:lnSpc>
              <a:spcAft>
                <a:spcPts val="1200"/>
              </a:spcAft>
              <a:buClr>
                <a:srgbClr val="000000"/>
              </a:buClr>
              <a:buSzPts val="2700"/>
              <a:buNone/>
            </a:pPr>
            <a:r>
              <a:rPr lang="en-US" sz="1400" b="1" u="none" strike="noStrike" kern="0" spc="0" dirty="0">
                <a:ln>
                  <a:noFill/>
                </a:ln>
                <a:solidFill>
                  <a:srgbClr val="000000"/>
                </a:solidFill>
                <a:effectLst/>
                <a:latin typeface="Times Roman"/>
                <a:ea typeface="Canela Text Regular"/>
                <a:cs typeface="Canela Text Regular"/>
              </a:rPr>
              <a:t>QR Generator Application:</a:t>
            </a:r>
            <a:endParaRPr lang="en-IN" sz="1400" u="none" strike="noStrike" kern="0" spc="0" dirty="0">
              <a:ln>
                <a:noFill/>
              </a:ln>
              <a:solidFill>
                <a:srgbClr val="000000"/>
              </a:solidFill>
              <a:effectLst/>
              <a:latin typeface="Canela Text Regular"/>
              <a:ea typeface="Canela Text Regular"/>
              <a:cs typeface="Canela Text Regular"/>
            </a:endParaRPr>
          </a:p>
          <a:p>
            <a:pPr marL="457200" lvl="1" indent="0" algn="just" fontAlgn="base">
              <a:lnSpc>
                <a:spcPct val="110000"/>
              </a:lnSpc>
              <a:spcAft>
                <a:spcPts val="1200"/>
              </a:spcAft>
              <a:buClr>
                <a:srgbClr val="000000"/>
              </a:buClr>
              <a:buSzPts val="2700"/>
              <a:buNone/>
            </a:pPr>
            <a:r>
              <a:rPr lang="en-US" sz="1400" b="1" u="none" strike="noStrike" kern="0" spc="0" dirty="0">
                <a:ln>
                  <a:noFill/>
                </a:ln>
                <a:solidFill>
                  <a:srgbClr val="000000"/>
                </a:solidFill>
                <a:effectLst/>
                <a:latin typeface="Times Roman"/>
                <a:ea typeface="Canela Text Regular"/>
                <a:cs typeface="Canela Text Regular"/>
              </a:rPr>
              <a:t>Front-End:</a:t>
            </a:r>
            <a:endParaRPr lang="en-IN" sz="1400" u="none" strike="noStrike" kern="0" spc="0" dirty="0">
              <a:ln>
                <a:noFill/>
              </a:ln>
              <a:solidFill>
                <a:srgbClr val="000000"/>
              </a:solidFill>
              <a:effectLst/>
              <a:latin typeface="Canela Text Regular"/>
              <a:ea typeface="Canela Text Regular"/>
              <a:cs typeface="Canela Text Regular"/>
            </a:endParaRPr>
          </a:p>
          <a:p>
            <a:pPr marL="1200150" lvl="2" indent="-285750" algn="just" fontAlgn="base">
              <a:lnSpc>
                <a:spcPct val="110000"/>
              </a:lnSpc>
              <a:spcAft>
                <a:spcPts val="1200"/>
              </a:spcAft>
              <a:buClr>
                <a:srgbClr val="000000"/>
              </a:buClr>
              <a:buSzPts val="2700"/>
              <a:buFont typeface="Arial" panose="020B0604020202020204" pitchFamily="34" charset="0"/>
              <a:buChar char="•"/>
            </a:pPr>
            <a:r>
              <a:rPr lang="en-US" sz="1400" u="none" strike="noStrike" kern="0" spc="0" dirty="0">
                <a:ln>
                  <a:noFill/>
                </a:ln>
                <a:solidFill>
                  <a:srgbClr val="000000"/>
                </a:solidFill>
                <a:effectLst/>
                <a:latin typeface="Times Roman"/>
                <a:ea typeface="Canela Text Regular"/>
                <a:cs typeface="Canela Text Regular"/>
              </a:rPr>
              <a:t>HTML5.</a:t>
            </a:r>
            <a:endParaRPr lang="en-IN" sz="1400" u="none" strike="noStrike" kern="0" spc="0" dirty="0">
              <a:ln>
                <a:noFill/>
              </a:ln>
              <a:solidFill>
                <a:srgbClr val="000000"/>
              </a:solidFill>
              <a:effectLst/>
              <a:latin typeface="Canela Text Regular"/>
              <a:ea typeface="Canela Text Regular"/>
              <a:cs typeface="Canela Text Regular"/>
            </a:endParaRPr>
          </a:p>
          <a:p>
            <a:pPr marL="1200150" lvl="2" indent="-285750" algn="just" fontAlgn="base">
              <a:lnSpc>
                <a:spcPct val="110000"/>
              </a:lnSpc>
              <a:spcAft>
                <a:spcPts val="1200"/>
              </a:spcAft>
              <a:buClr>
                <a:srgbClr val="000000"/>
              </a:buClr>
              <a:buSzPts val="2700"/>
              <a:buFont typeface="Arial" panose="020B0604020202020204" pitchFamily="34" charset="0"/>
              <a:buChar char="•"/>
            </a:pPr>
            <a:r>
              <a:rPr lang="en-US" sz="1400" u="none" strike="noStrike" kern="0" spc="0" dirty="0">
                <a:ln>
                  <a:noFill/>
                </a:ln>
                <a:solidFill>
                  <a:srgbClr val="000000"/>
                </a:solidFill>
                <a:effectLst/>
                <a:latin typeface="Times Roman"/>
                <a:ea typeface="Canela Text Regular"/>
                <a:cs typeface="Canela Text Regular"/>
              </a:rPr>
              <a:t>Bootstrap.</a:t>
            </a:r>
            <a:endParaRPr lang="en-IN" sz="1400" u="none" strike="noStrike" kern="0" spc="0" dirty="0">
              <a:ln>
                <a:noFill/>
              </a:ln>
              <a:solidFill>
                <a:srgbClr val="000000"/>
              </a:solidFill>
              <a:effectLst/>
              <a:latin typeface="Canela Text Regular"/>
              <a:ea typeface="Canela Text Regular"/>
              <a:cs typeface="Canela Text Regular"/>
            </a:endParaRPr>
          </a:p>
          <a:p>
            <a:pPr marL="1200150" lvl="2" indent="-285750" algn="just" fontAlgn="base">
              <a:lnSpc>
                <a:spcPct val="110000"/>
              </a:lnSpc>
              <a:spcAft>
                <a:spcPts val="1200"/>
              </a:spcAft>
              <a:buClr>
                <a:srgbClr val="000000"/>
              </a:buClr>
              <a:buSzPts val="2700"/>
              <a:buFont typeface="Arial" panose="020B0604020202020204" pitchFamily="34" charset="0"/>
              <a:buChar char="•"/>
            </a:pPr>
            <a:r>
              <a:rPr lang="en-US" sz="1400" u="none" strike="noStrike" kern="0" spc="0" dirty="0">
                <a:ln>
                  <a:noFill/>
                </a:ln>
                <a:solidFill>
                  <a:srgbClr val="000000"/>
                </a:solidFill>
                <a:effectLst/>
                <a:latin typeface="Times Roman"/>
                <a:ea typeface="Canela Text Regular"/>
                <a:cs typeface="Canela Text Regular"/>
              </a:rPr>
              <a:t>CSS.</a:t>
            </a:r>
            <a:endParaRPr lang="en-IN" sz="1400" u="none" strike="noStrike" kern="0" spc="0" dirty="0">
              <a:ln>
                <a:noFill/>
              </a:ln>
              <a:solidFill>
                <a:srgbClr val="000000"/>
              </a:solidFill>
              <a:effectLst/>
              <a:latin typeface="Canela Text Regular"/>
              <a:ea typeface="Canela Text Regular"/>
              <a:cs typeface="Canela Text Regular"/>
            </a:endParaRPr>
          </a:p>
          <a:p>
            <a:pPr marL="1200150" lvl="2" indent="-285750" algn="just" fontAlgn="base">
              <a:lnSpc>
                <a:spcPct val="110000"/>
              </a:lnSpc>
              <a:spcAft>
                <a:spcPts val="1200"/>
              </a:spcAft>
              <a:buClr>
                <a:srgbClr val="000000"/>
              </a:buClr>
              <a:buSzPts val="2700"/>
              <a:buFont typeface="Arial" panose="020B0604020202020204" pitchFamily="34" charset="0"/>
              <a:buChar char="•"/>
            </a:pPr>
            <a:r>
              <a:rPr lang="en-US" sz="1400" u="none" strike="noStrike" kern="0" spc="0" dirty="0">
                <a:ln>
                  <a:noFill/>
                </a:ln>
                <a:solidFill>
                  <a:srgbClr val="000000"/>
                </a:solidFill>
                <a:effectLst/>
                <a:latin typeface="Times Roman"/>
                <a:ea typeface="Canela Text Regular"/>
                <a:cs typeface="Canela Text Regular"/>
              </a:rPr>
              <a:t>JavaScript.</a:t>
            </a:r>
            <a:endParaRPr lang="en-IN" sz="1400" u="none" strike="noStrike" kern="0" spc="0" dirty="0">
              <a:ln>
                <a:noFill/>
              </a:ln>
              <a:solidFill>
                <a:srgbClr val="000000"/>
              </a:solidFill>
              <a:effectLst/>
              <a:latin typeface="Canela Text Regular"/>
              <a:ea typeface="Canela Text Regular"/>
              <a:cs typeface="Canela Text Regular"/>
            </a:endParaRPr>
          </a:p>
          <a:p>
            <a:pPr marL="457200" lvl="1" algn="just" fontAlgn="base">
              <a:lnSpc>
                <a:spcPct val="110000"/>
              </a:lnSpc>
              <a:spcAft>
                <a:spcPts val="1200"/>
              </a:spcAft>
              <a:buClr>
                <a:srgbClr val="000000"/>
              </a:buClr>
              <a:buSzPts val="2700"/>
            </a:pPr>
            <a:endParaRPr lang="en-US" sz="1400" b="1" u="none" strike="noStrike" kern="0" spc="0" dirty="0">
              <a:ln>
                <a:noFill/>
              </a:ln>
              <a:solidFill>
                <a:srgbClr val="000000"/>
              </a:solidFill>
              <a:effectLst/>
              <a:latin typeface="Times Roman"/>
              <a:ea typeface="Canela Text Regular"/>
              <a:cs typeface="Canela Text Regular"/>
            </a:endParaRPr>
          </a:p>
          <a:p>
            <a:pPr marL="457200" lvl="1" algn="just" fontAlgn="base">
              <a:lnSpc>
                <a:spcPct val="110000"/>
              </a:lnSpc>
              <a:spcAft>
                <a:spcPts val="1200"/>
              </a:spcAft>
              <a:buClr>
                <a:srgbClr val="000000"/>
              </a:buClr>
              <a:buSzPts val="2700"/>
            </a:pPr>
            <a:r>
              <a:rPr lang="en-US" sz="1400" b="1" u="none" strike="noStrike" kern="0" spc="0" dirty="0">
                <a:ln>
                  <a:noFill/>
                </a:ln>
                <a:solidFill>
                  <a:srgbClr val="000000"/>
                </a:solidFill>
                <a:effectLst/>
                <a:latin typeface="Times Roman"/>
                <a:ea typeface="Canela Text Regular"/>
                <a:cs typeface="Canela Text Regular"/>
              </a:rPr>
              <a:t>Server-APIs:</a:t>
            </a:r>
            <a:endParaRPr lang="en-IN" sz="1400" u="none" strike="noStrike" kern="0" spc="0" dirty="0">
              <a:ln>
                <a:noFill/>
              </a:ln>
              <a:solidFill>
                <a:srgbClr val="000000"/>
              </a:solidFill>
              <a:effectLst/>
              <a:latin typeface="Canela Text Regular"/>
              <a:ea typeface="Canela Text Regular"/>
              <a:cs typeface="Canela Text Regular"/>
            </a:endParaRPr>
          </a:p>
          <a:p>
            <a:pPr marL="1200150" lvl="2" indent="-285750" algn="just" fontAlgn="base">
              <a:lnSpc>
                <a:spcPct val="110000"/>
              </a:lnSpc>
              <a:spcAft>
                <a:spcPts val="1200"/>
              </a:spcAft>
              <a:buClr>
                <a:srgbClr val="000000"/>
              </a:buClr>
              <a:buSzPts val="2700"/>
              <a:buFont typeface="Arial" panose="020B0604020202020204" pitchFamily="34" charset="0"/>
              <a:buChar char="•"/>
            </a:pPr>
            <a:r>
              <a:rPr lang="en-US" sz="1400" u="none" strike="noStrike" kern="0" spc="0" dirty="0">
                <a:ln>
                  <a:noFill/>
                </a:ln>
                <a:solidFill>
                  <a:srgbClr val="000000"/>
                </a:solidFill>
                <a:effectLst/>
                <a:latin typeface="Times Roman"/>
                <a:ea typeface="Canela Text Regular"/>
                <a:cs typeface="Canela Text Regular"/>
              </a:rPr>
              <a:t>Flask.</a:t>
            </a:r>
            <a:endParaRPr lang="en-IN" sz="1400" u="none" strike="noStrike" kern="0" spc="0" dirty="0">
              <a:ln>
                <a:noFill/>
              </a:ln>
              <a:solidFill>
                <a:srgbClr val="000000"/>
              </a:solidFill>
              <a:effectLst/>
              <a:latin typeface="Canela Text Regular"/>
              <a:ea typeface="Canela Text Regular"/>
              <a:cs typeface="Canela Text Regular"/>
            </a:endParaRPr>
          </a:p>
          <a:p>
            <a:endParaRPr lang="en-IN" dirty="0"/>
          </a:p>
        </p:txBody>
      </p:sp>
    </p:spTree>
    <p:extLst>
      <p:ext uri="{BB962C8B-B14F-4D97-AF65-F5344CB8AC3E}">
        <p14:creationId xmlns:p14="http://schemas.microsoft.com/office/powerpoint/2010/main" val="33023841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50" name="Google Shape;150;p21"/>
          <p:cNvSpPr txBox="1">
            <a:spLocks noGrp="1"/>
          </p:cNvSpPr>
          <p:nvPr>
            <p:ph type="title"/>
          </p:nvPr>
        </p:nvSpPr>
        <p:spPr>
          <a:xfrm>
            <a:off x="786150" y="308120"/>
            <a:ext cx="7571700" cy="70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b="1" dirty="0"/>
              <a:t>REQUIREMENTS : </a:t>
            </a:r>
            <a:endParaRPr sz="2800" b="1" dirty="0"/>
          </a:p>
        </p:txBody>
      </p:sp>
      <p:sp>
        <p:nvSpPr>
          <p:cNvPr id="156" name="Google Shape;156;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sp>
        <p:nvSpPr>
          <p:cNvPr id="4" name="TextBox 3">
            <a:extLst>
              <a:ext uri="{FF2B5EF4-FFF2-40B4-BE49-F238E27FC236}">
                <a16:creationId xmlns:a16="http://schemas.microsoft.com/office/drawing/2014/main" id="{B4A53578-AC23-4772-E6FF-E85EE585A5E2}"/>
              </a:ext>
            </a:extLst>
          </p:cNvPr>
          <p:cNvSpPr txBox="1"/>
          <p:nvPr/>
        </p:nvSpPr>
        <p:spPr>
          <a:xfrm>
            <a:off x="786150" y="1157289"/>
            <a:ext cx="6950869" cy="3043910"/>
          </a:xfrm>
          <a:prstGeom prst="rect">
            <a:avLst/>
          </a:prstGeom>
          <a:noFill/>
        </p:spPr>
        <p:txBody>
          <a:bodyPr wrap="square" rtlCol="0">
            <a:spAutoFit/>
          </a:bodyPr>
          <a:lstStyle/>
          <a:p>
            <a:pPr>
              <a:lnSpc>
                <a:spcPct val="110000"/>
              </a:lnSpc>
              <a:spcAft>
                <a:spcPts val="1200"/>
              </a:spcAft>
            </a:pPr>
            <a:r>
              <a:rPr lang="en-US" b="1" dirty="0">
                <a:ln>
                  <a:noFill/>
                </a:ln>
                <a:solidFill>
                  <a:srgbClr val="000000"/>
                </a:solidFill>
                <a:effectLst/>
                <a:latin typeface="Times Roman"/>
                <a:ea typeface="Canela Text Regular"/>
                <a:cs typeface="Canela Text Regular"/>
              </a:rPr>
              <a:t>Functional Requirements:	</a:t>
            </a:r>
            <a:endParaRPr lang="en-IN" dirty="0">
              <a:ln>
                <a:noFill/>
              </a:ln>
              <a:solidFill>
                <a:srgbClr val="000000"/>
              </a:solidFill>
              <a:effectLst/>
              <a:latin typeface="Canela Text Regular"/>
              <a:ea typeface="Canela Text Regular"/>
              <a:cs typeface="Canela Text Regular"/>
            </a:endParaRPr>
          </a:p>
          <a:p>
            <a:pPr marL="742950" lvl="1" indent="-285750" fontAlgn="base">
              <a:lnSpc>
                <a:spcPct val="110000"/>
              </a:lnSpc>
              <a:spcAft>
                <a:spcPts val="1200"/>
              </a:spcAft>
              <a:buClr>
                <a:srgbClr val="000000"/>
              </a:buClr>
              <a:buFont typeface="+mj-lt"/>
              <a:buAutoNum type="arabicPeriod"/>
            </a:pPr>
            <a:r>
              <a:rPr lang="en-US" u="none" strike="noStrike" kern="0" spc="0" dirty="0">
                <a:ln>
                  <a:noFill/>
                </a:ln>
                <a:solidFill>
                  <a:srgbClr val="000000"/>
                </a:solidFill>
                <a:effectLst/>
                <a:latin typeface="Times Roman"/>
                <a:ea typeface="Canela Text Regular"/>
                <a:cs typeface="Canela Text Regular"/>
              </a:rPr>
              <a:t>Login.</a:t>
            </a:r>
            <a:endParaRPr lang="en-IN" u="none" strike="noStrike" kern="0" spc="0" dirty="0">
              <a:ln>
                <a:noFill/>
              </a:ln>
              <a:solidFill>
                <a:srgbClr val="000000"/>
              </a:solidFill>
              <a:effectLst/>
              <a:latin typeface="Canela Text Regular"/>
              <a:ea typeface="Canela Text Regular"/>
              <a:cs typeface="Canela Text Regular"/>
            </a:endParaRPr>
          </a:p>
          <a:p>
            <a:pPr marL="742950" lvl="1" indent="-285750" fontAlgn="base">
              <a:lnSpc>
                <a:spcPct val="110000"/>
              </a:lnSpc>
              <a:spcAft>
                <a:spcPts val="1200"/>
              </a:spcAft>
              <a:buClr>
                <a:srgbClr val="000000"/>
              </a:buClr>
              <a:buFont typeface="+mj-lt"/>
              <a:buAutoNum type="arabicPeriod"/>
            </a:pPr>
            <a:r>
              <a:rPr lang="en-US" u="none" strike="noStrike" kern="0" spc="0" dirty="0">
                <a:ln>
                  <a:noFill/>
                </a:ln>
                <a:solidFill>
                  <a:srgbClr val="000000"/>
                </a:solidFill>
                <a:effectLst/>
                <a:latin typeface="Times Roman"/>
                <a:ea typeface="Canela Text Regular"/>
                <a:cs typeface="Canela Text Regular"/>
              </a:rPr>
              <a:t>Food stall data.</a:t>
            </a:r>
            <a:endParaRPr lang="en-IN" u="none" strike="noStrike" kern="0" spc="0" dirty="0">
              <a:ln>
                <a:noFill/>
              </a:ln>
              <a:solidFill>
                <a:srgbClr val="000000"/>
              </a:solidFill>
              <a:effectLst/>
              <a:latin typeface="Canela Text Regular"/>
              <a:ea typeface="Canela Text Regular"/>
              <a:cs typeface="Canela Text Regular"/>
            </a:endParaRPr>
          </a:p>
          <a:p>
            <a:pPr marL="742950" lvl="1" indent="-285750" fontAlgn="base">
              <a:lnSpc>
                <a:spcPct val="110000"/>
              </a:lnSpc>
              <a:spcAft>
                <a:spcPts val="1200"/>
              </a:spcAft>
              <a:buClr>
                <a:srgbClr val="000000"/>
              </a:buClr>
              <a:buFont typeface="+mj-lt"/>
              <a:buAutoNum type="arabicPeriod"/>
            </a:pPr>
            <a:r>
              <a:rPr lang="en-US" u="none" strike="noStrike" kern="0" spc="0" dirty="0">
                <a:ln>
                  <a:noFill/>
                </a:ln>
                <a:solidFill>
                  <a:srgbClr val="000000"/>
                </a:solidFill>
                <a:effectLst/>
                <a:latin typeface="Times Roman"/>
                <a:ea typeface="Canela Text Regular"/>
                <a:cs typeface="Canela Text Regular"/>
              </a:rPr>
              <a:t>Pin encryption.</a:t>
            </a:r>
            <a:endParaRPr lang="en-IN" u="none" strike="noStrike" kern="0" spc="0" dirty="0">
              <a:ln>
                <a:noFill/>
              </a:ln>
              <a:solidFill>
                <a:srgbClr val="000000"/>
              </a:solidFill>
              <a:effectLst/>
              <a:latin typeface="Canela Text Regular"/>
              <a:ea typeface="Canela Text Regular"/>
              <a:cs typeface="Canela Text Regular"/>
            </a:endParaRPr>
          </a:p>
          <a:p>
            <a:pPr marL="742950" lvl="1" indent="-285750" fontAlgn="base">
              <a:lnSpc>
                <a:spcPct val="110000"/>
              </a:lnSpc>
              <a:spcAft>
                <a:spcPts val="1200"/>
              </a:spcAft>
              <a:buClr>
                <a:srgbClr val="000000"/>
              </a:buClr>
              <a:buFont typeface="+mj-lt"/>
              <a:buAutoNum type="arabicPeriod"/>
            </a:pPr>
            <a:r>
              <a:rPr lang="en-US" u="none" strike="noStrike" kern="0" spc="0" dirty="0">
                <a:ln>
                  <a:noFill/>
                </a:ln>
                <a:solidFill>
                  <a:srgbClr val="000000"/>
                </a:solidFill>
                <a:effectLst/>
                <a:latin typeface="Times Roman"/>
                <a:ea typeface="Canela Text Regular"/>
                <a:cs typeface="Canela Text Regular"/>
              </a:rPr>
              <a:t>Single time usage of a QR code.</a:t>
            </a:r>
            <a:endParaRPr lang="en-IN" u="none" strike="noStrike" kern="0" spc="0" dirty="0">
              <a:ln>
                <a:noFill/>
              </a:ln>
              <a:solidFill>
                <a:srgbClr val="000000"/>
              </a:solidFill>
              <a:effectLst/>
              <a:latin typeface="Canela Text Regular"/>
              <a:ea typeface="Canela Text Regular"/>
              <a:cs typeface="Canela Text Regular"/>
            </a:endParaRPr>
          </a:p>
          <a:p>
            <a:pPr marL="742950" lvl="1" indent="-285750" fontAlgn="base">
              <a:lnSpc>
                <a:spcPct val="110000"/>
              </a:lnSpc>
              <a:spcAft>
                <a:spcPts val="1200"/>
              </a:spcAft>
              <a:buClr>
                <a:srgbClr val="000000"/>
              </a:buClr>
              <a:buFont typeface="+mj-lt"/>
              <a:buAutoNum type="arabicPeriod"/>
            </a:pPr>
            <a:r>
              <a:rPr lang="en-US" u="none" strike="noStrike" kern="0" spc="0" dirty="0">
                <a:ln>
                  <a:noFill/>
                </a:ln>
                <a:solidFill>
                  <a:srgbClr val="000000"/>
                </a:solidFill>
                <a:effectLst/>
                <a:latin typeface="Times Roman"/>
                <a:ea typeface="Canela Text Regular"/>
                <a:cs typeface="Canela Text Regular"/>
              </a:rPr>
              <a:t>QR must be valid for limited time.</a:t>
            </a:r>
            <a:endParaRPr lang="en-IN" u="none" strike="noStrike" kern="0" spc="0" dirty="0">
              <a:ln>
                <a:noFill/>
              </a:ln>
              <a:solidFill>
                <a:srgbClr val="000000"/>
              </a:solidFill>
              <a:effectLst/>
              <a:latin typeface="Canela Text Regular"/>
              <a:ea typeface="Canela Text Regular"/>
              <a:cs typeface="Canela Text Regular"/>
            </a:endParaRPr>
          </a:p>
          <a:p>
            <a:pPr marL="742950" lvl="1" indent="-285750" fontAlgn="base">
              <a:lnSpc>
                <a:spcPct val="110000"/>
              </a:lnSpc>
              <a:spcAft>
                <a:spcPts val="1200"/>
              </a:spcAft>
              <a:buClr>
                <a:srgbClr val="000000"/>
              </a:buClr>
              <a:buFont typeface="+mj-lt"/>
              <a:buAutoNum type="arabicPeriod"/>
            </a:pPr>
            <a:r>
              <a:rPr lang="en-US" u="none" strike="noStrike" kern="0" spc="0" dirty="0">
                <a:ln>
                  <a:noFill/>
                </a:ln>
                <a:solidFill>
                  <a:srgbClr val="000000"/>
                </a:solidFill>
                <a:effectLst/>
                <a:latin typeface="Times Roman"/>
                <a:ea typeface="Canela Text Regular"/>
                <a:cs typeface="Canela Text Regular"/>
              </a:rPr>
              <a:t>Download QR code.</a:t>
            </a:r>
            <a:endParaRPr lang="en-IN" u="none" strike="noStrike" kern="0" spc="0" dirty="0">
              <a:ln>
                <a:noFill/>
              </a:ln>
              <a:solidFill>
                <a:srgbClr val="000000"/>
              </a:solidFill>
              <a:effectLst/>
              <a:latin typeface="Canela Text Regular"/>
              <a:ea typeface="Canela Text Regular"/>
              <a:cs typeface="Canela Text Regular"/>
            </a:endParaRPr>
          </a:p>
          <a:p>
            <a:endParaRPr lang="en-IN" dirty="0"/>
          </a:p>
        </p:txBody>
      </p:sp>
      <p:sp>
        <p:nvSpPr>
          <p:cNvPr id="5" name="TextBox 4">
            <a:extLst>
              <a:ext uri="{FF2B5EF4-FFF2-40B4-BE49-F238E27FC236}">
                <a16:creationId xmlns:a16="http://schemas.microsoft.com/office/drawing/2014/main" id="{83BDA8EF-FF28-306F-8353-D8852D83E6F6}"/>
              </a:ext>
            </a:extLst>
          </p:cNvPr>
          <p:cNvSpPr txBox="1"/>
          <p:nvPr/>
        </p:nvSpPr>
        <p:spPr>
          <a:xfrm>
            <a:off x="4457701" y="1517615"/>
            <a:ext cx="4136231" cy="2108269"/>
          </a:xfrm>
          <a:prstGeom prst="rect">
            <a:avLst/>
          </a:prstGeom>
          <a:noFill/>
        </p:spPr>
        <p:txBody>
          <a:bodyPr wrap="square" rtlCol="0">
            <a:spAutoFit/>
          </a:bodyPr>
          <a:lstStyle/>
          <a:p>
            <a:pPr marL="800100" lvl="1" indent="-342900" fontAlgn="base">
              <a:lnSpc>
                <a:spcPct val="110000"/>
              </a:lnSpc>
              <a:spcAft>
                <a:spcPts val="1200"/>
              </a:spcAft>
              <a:buClr>
                <a:srgbClr val="000000"/>
              </a:buClr>
              <a:buFont typeface="+mj-lt"/>
              <a:buAutoNum type="arabicPeriod" startAt="7"/>
            </a:pPr>
            <a:r>
              <a:rPr lang="en-US" u="none" strike="noStrike" kern="0" spc="0" dirty="0">
                <a:ln>
                  <a:noFill/>
                </a:ln>
                <a:solidFill>
                  <a:srgbClr val="000000"/>
                </a:solidFill>
                <a:effectLst/>
                <a:latin typeface="Times Roman"/>
                <a:ea typeface="Canela Text Regular"/>
                <a:cs typeface="Canela Text Regular"/>
              </a:rPr>
              <a:t>Validate User.</a:t>
            </a:r>
            <a:endParaRPr lang="en-IN" u="none" strike="noStrike" kern="0" spc="0" dirty="0">
              <a:ln>
                <a:noFill/>
              </a:ln>
              <a:solidFill>
                <a:srgbClr val="000000"/>
              </a:solidFill>
              <a:effectLst/>
              <a:latin typeface="Canela Text Regular"/>
              <a:ea typeface="Canela Text Regular"/>
              <a:cs typeface="Canela Text Regular"/>
            </a:endParaRPr>
          </a:p>
          <a:p>
            <a:pPr marL="800100" lvl="1" indent="-342900" fontAlgn="base">
              <a:lnSpc>
                <a:spcPct val="110000"/>
              </a:lnSpc>
              <a:spcAft>
                <a:spcPts val="1200"/>
              </a:spcAft>
              <a:buClr>
                <a:srgbClr val="000000"/>
              </a:buClr>
              <a:buFont typeface="+mj-lt"/>
              <a:buAutoNum type="arabicPeriod" startAt="7"/>
            </a:pPr>
            <a:r>
              <a:rPr lang="en-US" u="none" strike="noStrike" kern="0" spc="0" dirty="0">
                <a:ln>
                  <a:noFill/>
                </a:ln>
                <a:solidFill>
                  <a:srgbClr val="000000"/>
                </a:solidFill>
                <a:effectLst/>
                <a:latin typeface="Times Roman"/>
                <a:ea typeface="Canela Text Regular"/>
                <a:cs typeface="Canela Text Regular"/>
              </a:rPr>
              <a:t>Check for sufficient funds from user.</a:t>
            </a:r>
            <a:endParaRPr lang="en-IN" u="none" strike="noStrike" kern="0" spc="0" dirty="0">
              <a:ln>
                <a:noFill/>
              </a:ln>
              <a:solidFill>
                <a:srgbClr val="000000"/>
              </a:solidFill>
              <a:effectLst/>
              <a:latin typeface="Canela Text Regular"/>
              <a:ea typeface="Canela Text Regular"/>
              <a:cs typeface="Canela Text Regular"/>
            </a:endParaRPr>
          </a:p>
          <a:p>
            <a:pPr marL="800100" lvl="1" indent="-342900" fontAlgn="base">
              <a:lnSpc>
                <a:spcPct val="110000"/>
              </a:lnSpc>
              <a:spcAft>
                <a:spcPts val="1200"/>
              </a:spcAft>
              <a:buClr>
                <a:srgbClr val="000000"/>
              </a:buClr>
              <a:buFont typeface="+mj-lt"/>
              <a:buAutoNum type="arabicPeriod" startAt="7"/>
            </a:pPr>
            <a:r>
              <a:rPr lang="en-US" u="none" strike="noStrike" kern="0" spc="0" dirty="0">
                <a:ln>
                  <a:noFill/>
                </a:ln>
                <a:solidFill>
                  <a:srgbClr val="000000"/>
                </a:solidFill>
                <a:effectLst/>
                <a:latin typeface="Times Roman"/>
                <a:ea typeface="Canela Text Regular"/>
                <a:cs typeface="Canela Text Regular"/>
              </a:rPr>
              <a:t>Complete transaction only if all database transactions are done without fail.</a:t>
            </a:r>
            <a:endParaRPr lang="en-IN" u="none" strike="noStrike" kern="0" spc="0" dirty="0">
              <a:ln>
                <a:noFill/>
              </a:ln>
              <a:solidFill>
                <a:srgbClr val="000000"/>
              </a:solidFill>
              <a:effectLst/>
              <a:latin typeface="Canela Text Regular"/>
              <a:ea typeface="Canela Text Regular"/>
              <a:cs typeface="Canela Text Regular"/>
            </a:endParaRPr>
          </a:p>
          <a:p>
            <a:pPr marL="800100" lvl="1" indent="-342900" fontAlgn="base">
              <a:lnSpc>
                <a:spcPct val="110000"/>
              </a:lnSpc>
              <a:spcAft>
                <a:spcPts val="1200"/>
              </a:spcAft>
              <a:buClr>
                <a:srgbClr val="000000"/>
              </a:buClr>
              <a:buFont typeface="+mj-lt"/>
              <a:buAutoNum type="arabicPeriod" startAt="7"/>
            </a:pPr>
            <a:r>
              <a:rPr lang="en-US" u="none" strike="noStrike" kern="0" spc="0" dirty="0">
                <a:ln>
                  <a:noFill/>
                </a:ln>
                <a:solidFill>
                  <a:srgbClr val="000000"/>
                </a:solidFill>
                <a:effectLst/>
                <a:latin typeface="Times Roman"/>
                <a:ea typeface="Canela Text Regular"/>
                <a:cs typeface="Canela Text Regular"/>
              </a:rPr>
              <a:t>Generate Bill.</a:t>
            </a:r>
            <a:endParaRPr lang="en-IN" u="none" strike="noStrike" kern="0" spc="0" dirty="0">
              <a:ln>
                <a:noFill/>
              </a:ln>
              <a:solidFill>
                <a:srgbClr val="000000"/>
              </a:solidFill>
              <a:effectLst/>
              <a:latin typeface="Canela Text Regular"/>
              <a:ea typeface="Canela Text Regular"/>
              <a:cs typeface="Canela Text Regular"/>
            </a:endParaRPr>
          </a:p>
          <a:p>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C70DBA4-31D8-BF48-0643-6FC316BBFD91}"/>
              </a:ext>
            </a:extLst>
          </p:cNvPr>
          <p:cNvSpPr>
            <a:spLocks noGrp="1"/>
          </p:cNvSpPr>
          <p:nvPr>
            <p:ph type="body" idx="1"/>
          </p:nvPr>
        </p:nvSpPr>
        <p:spPr>
          <a:xfrm>
            <a:off x="453728" y="207169"/>
            <a:ext cx="7950656" cy="4628131"/>
          </a:xfrm>
        </p:spPr>
        <p:txBody>
          <a:bodyPr/>
          <a:lstStyle/>
          <a:p>
            <a:pPr marL="76200" indent="0">
              <a:lnSpc>
                <a:spcPct val="110000"/>
              </a:lnSpc>
              <a:spcAft>
                <a:spcPts val="1200"/>
              </a:spcAft>
              <a:buNone/>
            </a:pPr>
            <a:r>
              <a:rPr lang="en-US" sz="1400" b="1" dirty="0">
                <a:ln>
                  <a:noFill/>
                </a:ln>
                <a:solidFill>
                  <a:srgbClr val="000000"/>
                </a:solidFill>
                <a:effectLst/>
                <a:latin typeface="Times Roman"/>
                <a:ea typeface="Canela Text Regular"/>
                <a:cs typeface="Canela Text Regular"/>
              </a:rPr>
              <a:t>Non-Functional Requirements:</a:t>
            </a:r>
            <a:r>
              <a:rPr lang="en-US" sz="1200" b="1" dirty="0">
                <a:ln>
                  <a:noFill/>
                </a:ln>
                <a:solidFill>
                  <a:srgbClr val="000000"/>
                </a:solidFill>
                <a:effectLst/>
                <a:latin typeface="Times Roman"/>
                <a:ea typeface="Canela Text Regular"/>
                <a:cs typeface="Canela Text Regular"/>
              </a:rPr>
              <a:t>	</a:t>
            </a:r>
            <a:endParaRPr lang="en-IN" sz="1200" dirty="0">
              <a:ln>
                <a:noFill/>
              </a:ln>
              <a:solidFill>
                <a:srgbClr val="000000"/>
              </a:solidFill>
              <a:effectLst/>
              <a:latin typeface="Canela Text Regular"/>
              <a:ea typeface="Canela Text Regular"/>
              <a:cs typeface="Canela Text Regular"/>
            </a:endParaRPr>
          </a:p>
          <a:p>
            <a:pPr marL="342900" lvl="0" indent="-342900" fontAlgn="base">
              <a:spcAft>
                <a:spcPts val="1200"/>
              </a:spcAft>
              <a:buClr>
                <a:srgbClr val="000000"/>
              </a:buClr>
              <a:buSzPct val="100000"/>
              <a:buFont typeface="+mj-lt"/>
              <a:buAutoNum type="arabicPeriod"/>
            </a:pPr>
            <a:r>
              <a:rPr lang="en-US" sz="1400" b="1" u="none" strike="noStrike" kern="0" spc="0" dirty="0">
                <a:ln>
                  <a:noFill/>
                </a:ln>
                <a:solidFill>
                  <a:srgbClr val="000000"/>
                </a:solidFill>
                <a:effectLst/>
                <a:latin typeface="Times Roman"/>
                <a:ea typeface="Canela Text Regular"/>
                <a:cs typeface="Canela Text Regular"/>
              </a:rPr>
              <a:t>Usability: </a:t>
            </a:r>
            <a:endParaRPr lang="en-IN" sz="1400" u="none" strike="noStrike" kern="0" spc="0" dirty="0">
              <a:ln>
                <a:noFill/>
              </a:ln>
              <a:solidFill>
                <a:srgbClr val="000000"/>
              </a:solidFill>
              <a:effectLst/>
              <a:latin typeface="Canela Text Regular"/>
              <a:ea typeface="Canela Text Regular"/>
              <a:cs typeface="Canela Text Regular"/>
            </a:endParaRPr>
          </a:p>
          <a:p>
            <a:pPr marL="800100" lvl="1" indent="-342900" fontAlgn="base">
              <a:spcAft>
                <a:spcPts val="1200"/>
              </a:spcAft>
              <a:buClr>
                <a:srgbClr val="000000"/>
              </a:buClr>
              <a:buSzPct val="100000"/>
              <a:buFont typeface="+mj-lt"/>
              <a:buAutoNum type="arabicPeriod"/>
            </a:pPr>
            <a:r>
              <a:rPr lang="en-US" sz="1400" u="none" strike="noStrike" kern="0" spc="0" dirty="0">
                <a:ln>
                  <a:noFill/>
                </a:ln>
                <a:solidFill>
                  <a:srgbClr val="000000"/>
                </a:solidFill>
                <a:effectLst/>
                <a:latin typeface="Times New Roman" panose="02020603050405020304" pitchFamily="18" charset="0"/>
                <a:ea typeface="Canela Text Regular"/>
                <a:cs typeface="Canela Text Regular"/>
              </a:rPr>
              <a:t>we get the response within seconds.</a:t>
            </a:r>
            <a:endParaRPr lang="en-IN" sz="1400" u="none" strike="noStrike" kern="0" spc="0" dirty="0">
              <a:ln>
                <a:noFill/>
              </a:ln>
              <a:solidFill>
                <a:srgbClr val="000000"/>
              </a:solidFill>
              <a:effectLst/>
              <a:latin typeface="Canela Text Regular"/>
              <a:ea typeface="Canela Text Regular"/>
              <a:cs typeface="Canela Text Regular"/>
            </a:endParaRPr>
          </a:p>
          <a:p>
            <a:pPr marL="800100" lvl="1" indent="-342900" fontAlgn="base">
              <a:spcAft>
                <a:spcPts val="1200"/>
              </a:spcAft>
              <a:buClr>
                <a:srgbClr val="000000"/>
              </a:buClr>
              <a:buSzPct val="100000"/>
              <a:buFont typeface="+mj-lt"/>
              <a:buAutoNum type="arabicPeriod"/>
            </a:pPr>
            <a:r>
              <a:rPr lang="en-US" sz="1400" u="none" strike="noStrike" kern="0" spc="0" dirty="0">
                <a:ln>
                  <a:noFill/>
                </a:ln>
                <a:solidFill>
                  <a:srgbClr val="000000"/>
                </a:solidFill>
                <a:effectLst/>
                <a:latin typeface="Times New Roman" panose="02020603050405020304" pitchFamily="18" charset="0"/>
                <a:ea typeface="Canela Text Regular"/>
                <a:cs typeface="Canela Text Regular"/>
              </a:rPr>
              <a:t>The software must have a simple, user friendly interface so </a:t>
            </a:r>
            <a:br>
              <a:rPr lang="en-IN" sz="1400" u="none" strike="noStrike" kern="0" spc="0" dirty="0">
                <a:ln>
                  <a:noFill/>
                </a:ln>
                <a:solidFill>
                  <a:srgbClr val="000000"/>
                </a:solidFill>
                <a:effectLst/>
                <a:latin typeface="Times Roman"/>
                <a:ea typeface="Times Roman"/>
                <a:cs typeface="Times Roman"/>
              </a:rPr>
            </a:br>
            <a:r>
              <a:rPr lang="en-US" sz="1400" u="none" strike="noStrike" kern="0" spc="0" dirty="0">
                <a:ln>
                  <a:noFill/>
                </a:ln>
                <a:solidFill>
                  <a:srgbClr val="000000"/>
                </a:solidFill>
                <a:effectLst/>
                <a:latin typeface="Times New Roman" panose="02020603050405020304" pitchFamily="18" charset="0"/>
                <a:ea typeface="Canela Text Regular"/>
                <a:cs typeface="Canela Text Regular"/>
              </a:rPr>
              <a:t>customers can save time and confusion. </a:t>
            </a:r>
            <a:endParaRPr lang="en-IN" sz="1400" dirty="0">
              <a:ln>
                <a:noFill/>
              </a:ln>
              <a:solidFill>
                <a:srgbClr val="000000"/>
              </a:solidFill>
              <a:effectLst/>
              <a:latin typeface="Canela Text Regular"/>
              <a:ea typeface="Canela Text Regular"/>
              <a:cs typeface="Canela Text Regular"/>
            </a:endParaRPr>
          </a:p>
          <a:p>
            <a:pPr marL="342900" lvl="0" indent="-342900" fontAlgn="base">
              <a:spcAft>
                <a:spcPts val="1200"/>
              </a:spcAft>
              <a:buClr>
                <a:srgbClr val="000000"/>
              </a:buClr>
              <a:buSzPct val="100000"/>
              <a:buFont typeface="+mj-lt"/>
              <a:buAutoNum type="arabicPeriod"/>
            </a:pPr>
            <a:r>
              <a:rPr lang="en-US" sz="1400" b="1" u="none" strike="noStrike" kern="0" spc="0" dirty="0">
                <a:ln>
                  <a:noFill/>
                </a:ln>
                <a:solidFill>
                  <a:srgbClr val="000000"/>
                </a:solidFill>
                <a:effectLst/>
                <a:latin typeface="Times Roman"/>
                <a:ea typeface="Canela Text Regular"/>
                <a:cs typeface="Canela Text Regular"/>
              </a:rPr>
              <a:t>Reliability</a:t>
            </a:r>
            <a:r>
              <a:rPr lang="en-IN" sz="1400" b="1" u="none" strike="noStrike" kern="0" spc="0" dirty="0">
                <a:ln>
                  <a:noFill/>
                </a:ln>
                <a:solidFill>
                  <a:srgbClr val="000000"/>
                </a:solidFill>
                <a:effectLst/>
                <a:latin typeface="Times Roman"/>
                <a:ea typeface="Canela Text Regular"/>
                <a:cs typeface="Canela Text Regular"/>
              </a:rPr>
              <a:t>: </a:t>
            </a:r>
            <a:endParaRPr lang="en-IN" sz="1400" u="none" strike="noStrike" kern="0" spc="0" dirty="0">
              <a:ln>
                <a:noFill/>
              </a:ln>
              <a:solidFill>
                <a:srgbClr val="000000"/>
              </a:solidFill>
              <a:effectLst/>
              <a:latin typeface="Canela Text Regular"/>
              <a:ea typeface="Canela Text Regular"/>
              <a:cs typeface="Canela Text Regular"/>
            </a:endParaRPr>
          </a:p>
          <a:p>
            <a:pPr marL="800100" lvl="1" indent="-342900" fontAlgn="base">
              <a:spcAft>
                <a:spcPts val="1200"/>
              </a:spcAft>
              <a:buClr>
                <a:srgbClr val="000000"/>
              </a:buClr>
              <a:buSzPct val="100000"/>
              <a:buFont typeface="+mj-lt"/>
              <a:buAutoNum type="arabicPeriod"/>
            </a:pPr>
            <a:r>
              <a:rPr lang="en-US" sz="1400" u="none" strike="noStrike" kern="0" spc="0" dirty="0">
                <a:ln>
                  <a:noFill/>
                </a:ln>
                <a:solidFill>
                  <a:srgbClr val="000000"/>
                </a:solidFill>
                <a:effectLst/>
                <a:latin typeface="Times Roman"/>
                <a:ea typeface="Canela Text Regular"/>
                <a:cs typeface="Canela Text Regular"/>
              </a:rPr>
              <a:t>The system is more reliable because of the qualities that are inherited from the chosen platform java. The code built by using java is more reliable.</a:t>
            </a:r>
          </a:p>
          <a:p>
            <a:pPr marL="342900" lvl="0" indent="-342900" fontAlgn="base">
              <a:lnSpc>
                <a:spcPct val="150000"/>
              </a:lnSpc>
              <a:spcAft>
                <a:spcPts val="1200"/>
              </a:spcAft>
              <a:buClr>
                <a:srgbClr val="000000"/>
              </a:buClr>
              <a:buSzPct val="100000"/>
              <a:buFont typeface="+mj-lt"/>
              <a:buAutoNum type="arabicPeriod" startAt="3"/>
            </a:pPr>
            <a:r>
              <a:rPr lang="en-US" sz="1400" b="1" u="none" strike="noStrike" kern="0" spc="0" dirty="0">
                <a:ln>
                  <a:noFill/>
                </a:ln>
                <a:solidFill>
                  <a:srgbClr val="000000"/>
                </a:solidFill>
                <a:effectLst/>
                <a:latin typeface="Times Roman"/>
                <a:ea typeface="Canela Text Regular"/>
                <a:cs typeface="Canela Text Regular"/>
              </a:rPr>
              <a:t>Implementation:</a:t>
            </a:r>
            <a:endParaRPr lang="en-IN" sz="1400" u="none" strike="noStrike" kern="0" spc="0" dirty="0">
              <a:ln>
                <a:noFill/>
              </a:ln>
              <a:solidFill>
                <a:srgbClr val="000000"/>
              </a:solidFill>
              <a:effectLst/>
              <a:latin typeface="Canela Text Regular"/>
              <a:ea typeface="Canela Text Regular"/>
              <a:cs typeface="Canela Text Regular"/>
            </a:endParaRPr>
          </a:p>
          <a:p>
            <a:pPr marL="800100" lvl="1" indent="-342900" fontAlgn="base">
              <a:lnSpc>
                <a:spcPct val="150000"/>
              </a:lnSpc>
              <a:spcAft>
                <a:spcPts val="1200"/>
              </a:spcAft>
              <a:buClr>
                <a:srgbClr val="000000"/>
              </a:buClr>
              <a:buSzPct val="100000"/>
              <a:buFont typeface="+mj-lt"/>
              <a:buAutoNum type="arabicPeriod"/>
            </a:pPr>
            <a:r>
              <a:rPr lang="en-US" sz="1400" u="none" strike="noStrike" kern="0" spc="0" dirty="0">
                <a:ln>
                  <a:noFill/>
                </a:ln>
                <a:solidFill>
                  <a:srgbClr val="000000"/>
                </a:solidFill>
                <a:effectLst/>
                <a:latin typeface="Times Roman"/>
                <a:ea typeface="Canela Text Regular"/>
                <a:cs typeface="Canela Text Regular"/>
              </a:rPr>
              <a:t>The system is implemented in a cloud based hosting service called </a:t>
            </a:r>
            <a:r>
              <a:rPr lang="en-US" sz="1400" u="none" strike="noStrike" kern="0" spc="0" dirty="0" err="1">
                <a:ln>
                  <a:noFill/>
                </a:ln>
                <a:solidFill>
                  <a:srgbClr val="000000"/>
                </a:solidFill>
                <a:effectLst/>
                <a:latin typeface="Times Roman"/>
                <a:ea typeface="Canela Text Regular"/>
                <a:cs typeface="Canela Text Regular"/>
              </a:rPr>
              <a:t>heroku</a:t>
            </a:r>
            <a:r>
              <a:rPr lang="en-US" sz="1400" u="none" strike="noStrike" kern="0" spc="0" dirty="0">
                <a:ln>
                  <a:noFill/>
                </a:ln>
                <a:solidFill>
                  <a:srgbClr val="000000"/>
                </a:solidFill>
                <a:effectLst/>
                <a:latin typeface="Times Roman"/>
                <a:ea typeface="Canela Text Regular"/>
                <a:cs typeface="Canela Text Regular"/>
              </a:rPr>
              <a:t>.</a:t>
            </a:r>
            <a:endParaRPr lang="en-IN" sz="1400" dirty="0">
              <a:ln>
                <a:noFill/>
              </a:ln>
              <a:solidFill>
                <a:srgbClr val="000000"/>
              </a:solidFill>
              <a:effectLst/>
              <a:latin typeface="Canela Text Regular"/>
              <a:ea typeface="Canela Text Regular"/>
              <a:cs typeface="Canela Text Regular"/>
            </a:endParaRPr>
          </a:p>
          <a:p>
            <a:pPr marL="800100" lvl="1" indent="-342900" fontAlgn="base">
              <a:spcAft>
                <a:spcPts val="1200"/>
              </a:spcAft>
              <a:buClr>
                <a:srgbClr val="000000"/>
              </a:buClr>
              <a:buSzPct val="100000"/>
              <a:buFont typeface="+mj-lt"/>
              <a:buAutoNum type="arabicPeriod"/>
            </a:pPr>
            <a:endParaRPr lang="en-US" sz="1400" u="none" strike="noStrike" kern="0" spc="0" dirty="0">
              <a:ln>
                <a:noFill/>
              </a:ln>
              <a:solidFill>
                <a:srgbClr val="000000"/>
              </a:solidFill>
              <a:effectLst/>
              <a:latin typeface="Times Roman"/>
              <a:ea typeface="Canela Text Regular"/>
              <a:cs typeface="Canela Text Regular"/>
            </a:endParaRPr>
          </a:p>
          <a:p>
            <a:pPr marL="800100" lvl="1" indent="-342900" fontAlgn="base">
              <a:lnSpc>
                <a:spcPct val="150000"/>
              </a:lnSpc>
              <a:spcAft>
                <a:spcPts val="1200"/>
              </a:spcAft>
              <a:buClr>
                <a:srgbClr val="000000"/>
              </a:buClr>
              <a:buSzPct val="100000"/>
              <a:buFont typeface="+mj-lt"/>
              <a:buAutoNum type="arabicPeriod"/>
            </a:pPr>
            <a:endParaRPr lang="en-US" sz="1400" dirty="0">
              <a:solidFill>
                <a:srgbClr val="000000"/>
              </a:solidFill>
              <a:latin typeface="Times Roman"/>
              <a:ea typeface="Canela Text Regular"/>
              <a:cs typeface="Canela Text Regular"/>
            </a:endParaRPr>
          </a:p>
          <a:p>
            <a:pPr marL="800100" lvl="1" indent="-342900" fontAlgn="base">
              <a:lnSpc>
                <a:spcPct val="150000"/>
              </a:lnSpc>
              <a:spcAft>
                <a:spcPts val="1200"/>
              </a:spcAft>
              <a:buClr>
                <a:srgbClr val="000000"/>
              </a:buClr>
              <a:buSzPct val="100000"/>
              <a:buFont typeface="+mj-lt"/>
              <a:buAutoNum type="arabicPeriod"/>
            </a:pPr>
            <a:endParaRPr lang="en-US" sz="1400" u="none" strike="noStrike" kern="0" spc="0" dirty="0">
              <a:ln>
                <a:noFill/>
              </a:ln>
              <a:solidFill>
                <a:srgbClr val="000000"/>
              </a:solidFill>
              <a:effectLst/>
              <a:latin typeface="Times Roman"/>
              <a:ea typeface="Canela Text Regular"/>
              <a:cs typeface="Canela Text Regular"/>
            </a:endParaRPr>
          </a:p>
          <a:p>
            <a:pPr marL="800100" lvl="1" indent="-342900" fontAlgn="base">
              <a:lnSpc>
                <a:spcPct val="150000"/>
              </a:lnSpc>
              <a:spcAft>
                <a:spcPts val="1200"/>
              </a:spcAft>
              <a:buClr>
                <a:srgbClr val="000000"/>
              </a:buClr>
              <a:buSzPct val="100000"/>
              <a:buFont typeface="+mj-lt"/>
              <a:buAutoNum type="arabicPeriod"/>
            </a:pPr>
            <a:endParaRPr lang="en-US" sz="1400" dirty="0">
              <a:solidFill>
                <a:srgbClr val="000000"/>
              </a:solidFill>
              <a:latin typeface="Times Roman"/>
              <a:ea typeface="Canela Text Regular"/>
              <a:cs typeface="Canela Text Regular"/>
            </a:endParaRPr>
          </a:p>
          <a:p>
            <a:pPr marL="800100" lvl="1" indent="-342900" fontAlgn="base">
              <a:lnSpc>
                <a:spcPct val="150000"/>
              </a:lnSpc>
              <a:spcAft>
                <a:spcPts val="1200"/>
              </a:spcAft>
              <a:buClr>
                <a:srgbClr val="000000"/>
              </a:buClr>
              <a:buSzPct val="100000"/>
              <a:buFont typeface="+mj-lt"/>
              <a:buAutoNum type="arabicPeriod"/>
            </a:pPr>
            <a:endParaRPr lang="en-IN" sz="1400" u="none" strike="noStrike" kern="0" spc="0" dirty="0">
              <a:ln>
                <a:noFill/>
              </a:ln>
              <a:solidFill>
                <a:srgbClr val="000000"/>
              </a:solidFill>
              <a:effectLst/>
              <a:latin typeface="Canela Text Regular"/>
              <a:ea typeface="Canela Text Regular"/>
              <a:cs typeface="Canela Text Regular"/>
            </a:endParaRPr>
          </a:p>
        </p:txBody>
      </p:sp>
      <p:sp>
        <p:nvSpPr>
          <p:cNvPr id="4" name="Slide Number Placeholder 3">
            <a:extLst>
              <a:ext uri="{FF2B5EF4-FFF2-40B4-BE49-F238E27FC236}">
                <a16:creationId xmlns:a16="http://schemas.microsoft.com/office/drawing/2014/main" id="{1D5D1FC9-7902-D8BE-0457-2D64B2451B5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8</a:t>
            </a:fld>
            <a:endParaRPr lang="en"/>
          </a:p>
        </p:txBody>
      </p:sp>
    </p:spTree>
    <p:extLst>
      <p:ext uri="{BB962C8B-B14F-4D97-AF65-F5344CB8AC3E}">
        <p14:creationId xmlns:p14="http://schemas.microsoft.com/office/powerpoint/2010/main" val="675330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BB571AB0-A0BA-7878-B0F3-918A913DA0F5}"/>
              </a:ext>
            </a:extLst>
          </p:cNvPr>
          <p:cNvSpPr>
            <a:spLocks noGrp="1"/>
          </p:cNvSpPr>
          <p:nvPr>
            <p:ph type="body" idx="1"/>
          </p:nvPr>
        </p:nvSpPr>
        <p:spPr>
          <a:xfrm>
            <a:off x="214650" y="492919"/>
            <a:ext cx="7571700" cy="3573600"/>
          </a:xfrm>
        </p:spPr>
        <p:txBody>
          <a:bodyPr/>
          <a:lstStyle/>
          <a:p>
            <a:pPr marL="342900" lvl="0" indent="-342900" fontAlgn="base">
              <a:lnSpc>
                <a:spcPct val="150000"/>
              </a:lnSpc>
              <a:spcAft>
                <a:spcPts val="1200"/>
              </a:spcAft>
              <a:buClr>
                <a:srgbClr val="000000"/>
              </a:buClr>
              <a:buSzPct val="100000"/>
              <a:buFont typeface="+mj-lt"/>
              <a:buAutoNum type="arabicPeriod" startAt="4"/>
            </a:pPr>
            <a:r>
              <a:rPr lang="en-US" sz="1400" b="1" u="none" strike="noStrike" kern="0" spc="0" dirty="0">
                <a:ln>
                  <a:noFill/>
                </a:ln>
                <a:solidFill>
                  <a:srgbClr val="000000"/>
                </a:solidFill>
                <a:effectLst/>
                <a:latin typeface="Times Roman"/>
                <a:ea typeface="Canela Text Regular"/>
                <a:cs typeface="Canela Text Regular"/>
              </a:rPr>
              <a:t>Supportability:</a:t>
            </a:r>
            <a:endParaRPr lang="en-IN" sz="1400" u="none" strike="noStrike" kern="0" spc="0" dirty="0">
              <a:ln>
                <a:noFill/>
              </a:ln>
              <a:solidFill>
                <a:srgbClr val="000000"/>
              </a:solidFill>
              <a:effectLst/>
              <a:latin typeface="Canela Text Regular"/>
              <a:ea typeface="Canela Text Regular"/>
              <a:cs typeface="Canela Text Regular"/>
            </a:endParaRPr>
          </a:p>
          <a:p>
            <a:pPr marL="800100" lvl="1" indent="-342900" fontAlgn="base">
              <a:spcAft>
                <a:spcPts val="1200"/>
              </a:spcAft>
              <a:buClr>
                <a:srgbClr val="000000"/>
              </a:buClr>
              <a:buSzPct val="100000"/>
              <a:buFont typeface="+mj-lt"/>
              <a:buAutoNum type="arabicPeriod"/>
            </a:pPr>
            <a:r>
              <a:rPr lang="en-US" sz="1400" u="none" strike="noStrike" kern="0" spc="0" dirty="0">
                <a:ln>
                  <a:noFill/>
                </a:ln>
                <a:solidFill>
                  <a:srgbClr val="000000"/>
                </a:solidFill>
                <a:effectLst/>
                <a:latin typeface="Times New Roman" panose="02020603050405020304" pitchFamily="18" charset="0"/>
                <a:ea typeface="Canela Text Regular"/>
                <a:cs typeface="Canela Text Regular"/>
              </a:rPr>
              <a:t>The system is designed to be the cross platform supportable. The system is supported on a wide range of hardware and any software platform which is having python interpreter built into the system.</a:t>
            </a:r>
            <a:endParaRPr lang="en-IN" sz="1400" u="none" strike="noStrike" kern="0" spc="0" dirty="0">
              <a:ln>
                <a:noFill/>
              </a:ln>
              <a:solidFill>
                <a:srgbClr val="000000"/>
              </a:solidFill>
              <a:effectLst/>
              <a:latin typeface="Canela Text Regular"/>
              <a:ea typeface="Canela Text Regular"/>
              <a:cs typeface="Canela Text Regular"/>
            </a:endParaRPr>
          </a:p>
          <a:p>
            <a:pPr marL="342900" lvl="0" indent="-342900" fontAlgn="base">
              <a:spcAft>
                <a:spcPts val="1200"/>
              </a:spcAft>
              <a:buClr>
                <a:srgbClr val="000000"/>
              </a:buClr>
              <a:buSzPct val="100000"/>
              <a:buFont typeface="+mj-lt"/>
              <a:buAutoNum type="arabicPeriod" startAt="4"/>
            </a:pPr>
            <a:r>
              <a:rPr lang="en-US" sz="1400" b="1" u="none" strike="noStrike" kern="0" spc="0" dirty="0">
                <a:ln>
                  <a:noFill/>
                </a:ln>
                <a:solidFill>
                  <a:srgbClr val="000000"/>
                </a:solidFill>
                <a:effectLst/>
                <a:latin typeface="Times Roman"/>
                <a:ea typeface="Canela Text Regular"/>
                <a:cs typeface="Canela Text Regular"/>
              </a:rPr>
              <a:t>Interface:</a:t>
            </a:r>
            <a:endParaRPr lang="en-IN" sz="1400" u="none" strike="noStrike" kern="0" spc="0" dirty="0">
              <a:ln>
                <a:noFill/>
              </a:ln>
              <a:solidFill>
                <a:srgbClr val="000000"/>
              </a:solidFill>
              <a:effectLst/>
              <a:latin typeface="Canela Text Regular"/>
              <a:ea typeface="Canela Text Regular"/>
              <a:cs typeface="Canela Text Regular"/>
            </a:endParaRPr>
          </a:p>
          <a:p>
            <a:pPr marL="800100" lvl="1" indent="-342900" fontAlgn="base">
              <a:spcAft>
                <a:spcPts val="1200"/>
              </a:spcAft>
              <a:buClrTx/>
              <a:buSzPct val="100000"/>
              <a:buFont typeface="+mj-lt"/>
              <a:buAutoNum type="arabicPeriod"/>
            </a:pPr>
            <a:r>
              <a:rPr lang="en-US" sz="1400" u="none" strike="noStrike" kern="0" spc="0" dirty="0">
                <a:ln>
                  <a:noFill/>
                </a:ln>
                <a:solidFill>
                  <a:srgbClr val="000000"/>
                </a:solidFill>
                <a:effectLst/>
                <a:latin typeface="Times Roman"/>
                <a:ea typeface="Canela Text Regular"/>
                <a:cs typeface="Canela Text Regular"/>
              </a:rPr>
              <a:t>The user interfaces are the web pages which are developed using the HTML and other styling frameworks.</a:t>
            </a:r>
            <a:endParaRPr lang="en-IN" sz="1400" u="none" strike="noStrike" kern="0" spc="0" dirty="0">
              <a:ln>
                <a:noFill/>
              </a:ln>
              <a:solidFill>
                <a:srgbClr val="000000"/>
              </a:solidFill>
              <a:effectLst/>
              <a:latin typeface="Canela Text Regular"/>
              <a:ea typeface="Canela Text Regular"/>
              <a:cs typeface="Canela Text Regular"/>
            </a:endParaRPr>
          </a:p>
          <a:p>
            <a:pPr lvl="1">
              <a:buClrTx/>
              <a:buSzPct val="100000"/>
              <a:buFont typeface="+mj-lt"/>
              <a:buAutoNum type="arabicPeriod"/>
            </a:pPr>
            <a:r>
              <a:rPr lang="en-US" sz="1400" dirty="0">
                <a:effectLst/>
                <a:latin typeface="Times Roman"/>
                <a:ea typeface="Arial Unicode MS"/>
                <a:cs typeface="Times New Roman" panose="02020603050405020304" pitchFamily="18" charset="0"/>
              </a:rPr>
              <a:t>The interface design is aimed at a flexible front-end communication to provide the user with clear information in navigating a user-friendly interface is planned.</a:t>
            </a:r>
            <a:endParaRPr lang="en-IN" sz="1400" dirty="0"/>
          </a:p>
          <a:p>
            <a:pPr marL="76200" indent="0">
              <a:buNone/>
            </a:pPr>
            <a:endParaRPr lang="en-IN" dirty="0"/>
          </a:p>
        </p:txBody>
      </p:sp>
      <p:sp>
        <p:nvSpPr>
          <p:cNvPr id="4" name="Slide Number Placeholder 3">
            <a:extLst>
              <a:ext uri="{FF2B5EF4-FFF2-40B4-BE49-F238E27FC236}">
                <a16:creationId xmlns:a16="http://schemas.microsoft.com/office/drawing/2014/main" id="{D77E3086-2D26-051C-26DB-5E8E8B0098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9</a:t>
            </a:fld>
            <a:endParaRPr lang="en"/>
          </a:p>
        </p:txBody>
      </p:sp>
    </p:spTree>
    <p:extLst>
      <p:ext uri="{BB962C8B-B14F-4D97-AF65-F5344CB8AC3E}">
        <p14:creationId xmlns:p14="http://schemas.microsoft.com/office/powerpoint/2010/main" val="3782235096"/>
      </p:ext>
    </p:extLst>
  </p:cSld>
  <p:clrMapOvr>
    <a:masterClrMapping/>
  </p:clrMapOvr>
</p:sld>
</file>

<file path=ppt/theme/theme1.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591</TotalTime>
  <Words>915</Words>
  <Application>Microsoft Office PowerPoint</Application>
  <PresentationFormat>On-screen Show (16:9)</PresentationFormat>
  <Paragraphs>132</Paragraphs>
  <Slides>29</Slides>
  <Notes>5</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Times Roman</vt:lpstr>
      <vt:lpstr>Cooper Black</vt:lpstr>
      <vt:lpstr>Canela Text Regular</vt:lpstr>
      <vt:lpstr>Times New Roman</vt:lpstr>
      <vt:lpstr>Mongolian Baiti</vt:lpstr>
      <vt:lpstr>Roboto Slab</vt:lpstr>
      <vt:lpstr>Red Hat Display</vt:lpstr>
      <vt:lpstr>Source Sans Pro</vt:lpstr>
      <vt:lpstr>Arial</vt:lpstr>
      <vt:lpstr>Wingdings</vt:lpstr>
      <vt:lpstr>Cordelia template</vt:lpstr>
      <vt:lpstr>DATABASE MANAGEMENT SYSTEM</vt:lpstr>
      <vt:lpstr>PowerPoint Presentation</vt:lpstr>
      <vt:lpstr>TEAM MEMBERS</vt:lpstr>
      <vt:lpstr>INTRODUCTION :</vt:lpstr>
      <vt:lpstr>PowerPoint Presentation</vt:lpstr>
      <vt:lpstr>TECHNOLOGY STACK :</vt:lpstr>
      <vt:lpstr>REQUIREMENTS : </vt:lpstr>
      <vt:lpstr>PowerPoint Presentation</vt:lpstr>
      <vt:lpstr>PowerPoint Presentation</vt:lpstr>
      <vt:lpstr>ER DIAGRAM:</vt:lpstr>
      <vt:lpstr>RESULTS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Drowsiness And USING PYTHON</dc:title>
  <dc:creator>PC</dc:creator>
  <cp:lastModifiedBy>kamatam santhosh kumar</cp:lastModifiedBy>
  <cp:revision>39</cp:revision>
  <dcterms:modified xsi:type="dcterms:W3CDTF">2022-07-19T13:16:26Z</dcterms:modified>
</cp:coreProperties>
</file>